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29"/>
  </p:notesMasterIdLst>
  <p:sldIdLst>
    <p:sldId id="338" r:id="rId5"/>
    <p:sldId id="361" r:id="rId6"/>
    <p:sldId id="362" r:id="rId7"/>
    <p:sldId id="260" r:id="rId8"/>
    <p:sldId id="334" r:id="rId9"/>
    <p:sldId id="288" r:id="rId10"/>
    <p:sldId id="286" r:id="rId11"/>
    <p:sldId id="263" r:id="rId12"/>
    <p:sldId id="363" r:id="rId13"/>
    <p:sldId id="353" r:id="rId14"/>
    <p:sldId id="309" r:id="rId15"/>
    <p:sldId id="354" r:id="rId16"/>
    <p:sldId id="355" r:id="rId17"/>
    <p:sldId id="340" r:id="rId18"/>
    <p:sldId id="356" r:id="rId19"/>
    <p:sldId id="357" r:id="rId20"/>
    <p:sldId id="308" r:id="rId21"/>
    <p:sldId id="310" r:id="rId22"/>
    <p:sldId id="349" r:id="rId23"/>
    <p:sldId id="312" r:id="rId24"/>
    <p:sldId id="350" r:id="rId25"/>
    <p:sldId id="351" r:id="rId26"/>
    <p:sldId id="348" r:id="rId27"/>
    <p:sldId id="378" r:id="rId2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08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45" autoAdjust="0"/>
    <p:restoredTop sz="63492" autoAdjust="0"/>
  </p:normalViewPr>
  <p:slideViewPr>
    <p:cSldViewPr>
      <p:cViewPr varScale="1">
        <p:scale>
          <a:sx n="82" d="100"/>
          <a:sy n="82" d="100"/>
        </p:scale>
        <p:origin x="1286" y="7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2.png>
</file>

<file path=ppt/media/image3.jpeg>
</file>

<file path=ppt/media/image4.pn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cs typeface="+mn-cs"/>
              </a:defRPr>
            </a:lvl1pPr>
          </a:lstStyle>
          <a:p>
            <a:pPr>
              <a:defRPr/>
            </a:pPr>
            <a:fld id="{54628FF4-71CC-4C88-BF1D-44F0635445F6}" type="datetimeFigureOut">
              <a:rPr lang="en-US"/>
              <a:pPr>
                <a:defRPr/>
              </a:pPr>
              <a:t>8/5/2024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cs typeface="+mn-cs"/>
              </a:defRPr>
            </a:lvl1pPr>
          </a:lstStyle>
          <a:p>
            <a:pPr>
              <a:defRPr/>
            </a:pPr>
            <a:fld id="{0099A833-C68F-4DDD-A5A5-4E8EA7EF4069}"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pPr>
              <a:defRPr/>
            </a:pPr>
            <a:fld id="{0099A833-C68F-4DDD-A5A5-4E8EA7EF4069}" type="slidenum">
              <a:rPr lang="en-US" smtClean="0"/>
              <a:pPr>
                <a:defRPr/>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p:cNvSpPr>
            <a:spLocks noGrp="1" noChangeArrowheads="1"/>
          </p:cNvSpPr>
          <p:nvPr>
            <p:ph type="sldNum" sz="quarter" idx="5"/>
          </p:nvPr>
        </p:nvSpPr>
        <p:spPr>
          <a:noFill/>
        </p:spPr>
        <p:txBody>
          <a:bodyPr/>
          <a:lstStyle/>
          <a:p>
            <a:fld id="{DA5C330C-C64B-4142-870A-0FFA72CF6377}" type="slidenum">
              <a:rPr lang="en-US" smtClean="0"/>
              <a:pPr/>
              <a:t>5</a:t>
            </a:fld>
            <a:endParaRPr lang="en-US"/>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noFill/>
          <a:ln/>
        </p:spPr>
        <p:txBody>
          <a:bodyPr/>
          <a:lstStyle/>
          <a:p>
            <a:pPr eaLnBrk="1" hangingPunct="1"/>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p:spPr>
      </p:sp>
      <p:sp>
        <p:nvSpPr>
          <p:cNvPr id="27651"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a:p>
        </p:txBody>
      </p:sp>
      <p:sp>
        <p:nvSpPr>
          <p:cNvPr id="2765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91BF90BE-DEDC-4940-A55A-A199F86D012A}" type="slidenum">
              <a:rPr lang="en-US"/>
              <a:pPr fontAlgn="base">
                <a:spcBef>
                  <a:spcPct val="0"/>
                </a:spcBef>
                <a:spcAft>
                  <a:spcPct val="0"/>
                </a:spcAft>
              </a:pPr>
              <a:t>7</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noFill/>
          <a:ln>
            <a:solidFill>
              <a:srgbClr val="000000"/>
            </a:solidFill>
            <a:miter lim="800000"/>
            <a:headEnd/>
            <a:tailEnd/>
          </a:ln>
        </p:spPr>
      </p:sp>
      <p:sp>
        <p:nvSpPr>
          <p:cNvPr id="25603"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b="1" dirty="0"/>
              <a:t>Transactions</a:t>
            </a:r>
            <a:r>
              <a:rPr lang="en-US" dirty="0"/>
              <a:t> are pretty simple to understand.  This is our ERP data.  It is the data that we maintain and track in our OLTP systems.  It can be any record of any system-to-system or human-to-system interaction.  It can even be a human-to-human interaction as long as it is captured electronically. We use a lot of this data in our analytics today.</a:t>
            </a:r>
          </a:p>
          <a:p>
            <a:pPr>
              <a:spcBef>
                <a:spcPct val="0"/>
              </a:spcBef>
            </a:pPr>
            <a:r>
              <a:rPr lang="en-US" b="1" dirty="0"/>
              <a:t>Interactions</a:t>
            </a:r>
            <a:r>
              <a:rPr lang="en-US" dirty="0"/>
              <a:t> are the points in time we relate with a system.  It could be a tweet or a </a:t>
            </a:r>
            <a:r>
              <a:rPr lang="en-US" dirty="0" err="1"/>
              <a:t>facebook</a:t>
            </a:r>
            <a:r>
              <a:rPr lang="en-US" dirty="0"/>
              <a:t> post.  It could be an electronic or paper customer satisfaction survey.  Interactions are web logs and A/B tests.  We have a lot of this data but typically no efficient way to understand or extract value from it.</a:t>
            </a:r>
          </a:p>
          <a:p>
            <a:pPr>
              <a:spcBef>
                <a:spcPct val="0"/>
              </a:spcBef>
            </a:pPr>
            <a:r>
              <a:rPr lang="en-US" b="1" dirty="0"/>
              <a:t>Observations </a:t>
            </a:r>
            <a:r>
              <a:rPr lang="en-US" dirty="0"/>
              <a:t>are interesting because they represent a world of net new data sources that we once never thought of analyzing.  It is data that was once thought of as low to medium value data or even exhaust data that was too bulky and just too expensive to store. This can be machine-generated data from sensors or web logs and </a:t>
            </a:r>
            <a:r>
              <a:rPr lang="en-US" dirty="0" err="1"/>
              <a:t>clickstreams</a:t>
            </a:r>
            <a:r>
              <a:rPr lang="en-US" dirty="0"/>
              <a:t> or even audio/video or largely unstructured content.  Typically, we never even thought of this data before.</a:t>
            </a:r>
          </a:p>
          <a:p>
            <a:pPr>
              <a:spcBef>
                <a:spcPct val="0"/>
              </a:spcBef>
            </a:pPr>
            <a:br>
              <a:rPr lang="en-US" dirty="0"/>
            </a:br>
            <a:endParaRPr lang="en-US" dirty="0"/>
          </a:p>
        </p:txBody>
      </p:sp>
      <p:sp>
        <p:nvSpPr>
          <p:cNvPr id="25604"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14FA6E07-4197-4840-9FB8-68F26AF54654}" type="slidenum">
              <a:rPr lang="en-US"/>
              <a:pPr fontAlgn="base">
                <a:spcBef>
                  <a:spcPct val="0"/>
                </a:spcBef>
                <a:spcAft>
                  <a:spcPct val="0"/>
                </a:spcAft>
              </a:pPr>
              <a:t>8</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0099A833-C68F-4DDD-A5A5-4E8EA7EF4069}" type="slidenum">
              <a:rPr lang="en-US" smtClean="0"/>
              <a:pPr>
                <a:defRPr/>
              </a:pPr>
              <a:t>18</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0099A833-C68F-4DDD-A5A5-4E8EA7EF4069}" type="slidenum">
              <a:rPr lang="en-US" smtClean="0"/>
              <a:pPr>
                <a:defRPr/>
              </a:pPr>
              <a:t>19</a:t>
            </a:fld>
            <a:endParaRPr lang="en-US"/>
          </a:p>
        </p:txBody>
      </p:sp>
    </p:spTree>
    <p:extLst>
      <p:ext uri="{BB962C8B-B14F-4D97-AF65-F5344CB8AC3E}">
        <p14:creationId xmlns:p14="http://schemas.microsoft.com/office/powerpoint/2010/main" val="998264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D29538D6-DEC8-4652-842A-B30829940876}" type="datetimeFigureOut">
              <a:rPr lang="en-US"/>
              <a:pPr>
                <a:defRPr/>
              </a:pPr>
              <a:t>8/5/2024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DD6E289-8D94-4BA8-8F9A-9F3FA2221506}"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EFD69047-B890-42C2-A6CB-D41CED961AA6}" type="datetimeFigureOut">
              <a:rPr lang="en-US"/>
              <a:pPr>
                <a:defRPr/>
              </a:pPr>
              <a:t>8/5/2024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B988E25-E43F-49FA-85B3-10B292A50172}"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E1396395-51DC-46BF-B6B1-FB791134F6F9}" type="datetimeFigureOut">
              <a:rPr lang="en-US"/>
              <a:pPr>
                <a:defRPr/>
              </a:pPr>
              <a:t>8/5/2024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8602B61-0AA3-442B-8F98-39475D873485}"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3D40D79D-2AEA-4BD1-B9B0-34EA1EA9D949}" type="datetimeFigureOut">
              <a:rPr lang="en-US"/>
              <a:pPr>
                <a:defRPr/>
              </a:pPr>
              <a:t>8/5/2024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0E2D861-55AB-434D-B5A0-AC93AE202627}"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6D71DCC0-A15A-4453-984B-8FB185E5D489}" type="datetimeFigureOut">
              <a:rPr lang="en-US"/>
              <a:pPr>
                <a:defRPr/>
              </a:pPr>
              <a:t>8/5/2024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5BCFD6B-B755-4DBE-96FA-EAC4E77D1D0D}"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7056027B-8290-49D1-9F73-6AF80B6FE0AC}" type="datetimeFigureOut">
              <a:rPr lang="en-US"/>
              <a:pPr>
                <a:defRPr/>
              </a:pPr>
              <a:t>8/5/2024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328E53CF-7E43-43C5-B964-6BA06D77F264}"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2AC7A902-D3DA-45B6-BA19-9CD0548BE2BB}" type="datetimeFigureOut">
              <a:rPr lang="en-US"/>
              <a:pPr>
                <a:defRPr/>
              </a:pPr>
              <a:t>8/5/2024</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AD3F63A7-5CE9-4557-995E-D125B7832002}"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40B48DEE-CDDB-4D32-B483-EE782B5565FB}" type="datetimeFigureOut">
              <a:rPr lang="en-US"/>
              <a:pPr>
                <a:defRPr/>
              </a:pPr>
              <a:t>8/5/2024</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49EAF5FD-07CE-42F8-BF72-E005FC9AFB13}"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3A799444-031C-4D1C-AF29-3E88E9ADF388}" type="datetimeFigureOut">
              <a:rPr lang="en-US"/>
              <a:pPr>
                <a:defRPr/>
              </a:pPr>
              <a:t>8/5/2024</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5F868F75-FF6B-4800-AA0B-D1A54A050BD6}"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0E91C95A-DA10-4867-9CA2-AA5468BC011A}" type="datetimeFigureOut">
              <a:rPr lang="en-US"/>
              <a:pPr>
                <a:defRPr/>
              </a:pPr>
              <a:t>8/5/2024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BCC86074-095E-4CF5-A10A-C162DA90CE34}"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3D8397E6-1670-4A68-AB15-D3A61EC69399}" type="datetimeFigureOut">
              <a:rPr lang="en-US"/>
              <a:pPr>
                <a:defRPr/>
              </a:pPr>
              <a:t>8/5/2024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DF3E4896-B3F8-49FB-BC96-5C913CE62AE2}"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2051"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cs typeface="+mn-cs"/>
              </a:defRPr>
            </a:lvl1pPr>
          </a:lstStyle>
          <a:p>
            <a:pPr>
              <a:defRPr/>
            </a:pPr>
            <a:fld id="{C2A0D1F0-6131-4B52-9411-F90FB4C72031}" type="datetimeFigureOut">
              <a:rPr lang="en-US"/>
              <a:pPr>
                <a:defRPr/>
              </a:pPr>
              <a:t>8/5/2024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cs typeface="+mn-cs"/>
              </a:defRPr>
            </a:lvl1pPr>
          </a:lstStyle>
          <a:p>
            <a:pPr>
              <a:defRPr/>
            </a:pPr>
            <a:fld id="{733072A5-B9EC-4C54-9041-82D6A3A84AAA}"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rtl="0" fontAlgn="base">
        <a:spcBef>
          <a:spcPct val="0"/>
        </a:spcBef>
        <a:spcAft>
          <a:spcPct val="0"/>
        </a:spcAft>
        <a:defRPr sz="4400" kern="1200">
          <a:solidFill>
            <a:schemeClr val="tx1"/>
          </a:solidFill>
          <a:latin typeface="+mj-lt"/>
          <a:ea typeface="+mj-ea"/>
          <a:cs typeface="+mj-cs"/>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fontAlgn="base">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fontAlgn="base">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fontAlgn="base">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fontAlgn="base">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fontAlgn="base">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hyperlink" Target="https://forms.office.com/r/Qx2g003PR2" TargetMode="Externa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5BF4DF2C-F028-4921-9C23-41303F650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Rectangle 192">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5" name="Title 4"/>
          <p:cNvSpPr>
            <a:spLocks noGrp="1"/>
          </p:cNvSpPr>
          <p:nvPr>
            <p:ph type="ctrTitle"/>
          </p:nvPr>
        </p:nvSpPr>
        <p:spPr>
          <a:xfrm>
            <a:off x="342900" y="1598246"/>
            <a:ext cx="3309314" cy="3626217"/>
          </a:xfrm>
        </p:spPr>
        <p:txBody>
          <a:bodyPr anchor="t">
            <a:normAutofit/>
          </a:bodyPr>
          <a:lstStyle/>
          <a:p>
            <a:pPr algn="r">
              <a:lnSpc>
                <a:spcPct val="90000"/>
              </a:lnSpc>
            </a:pPr>
            <a:r>
              <a:rPr lang="en-US" b="1" dirty="0">
                <a:solidFill>
                  <a:srgbClr val="FFFFFF"/>
                </a:solidFill>
              </a:rPr>
              <a:t>Module 1-Introduction to Big Data</a:t>
            </a:r>
            <a:br>
              <a:rPr lang="en-US" b="1" dirty="0">
                <a:solidFill>
                  <a:srgbClr val="FFFFFF"/>
                </a:solidFill>
              </a:rPr>
            </a:br>
            <a:r>
              <a:rPr lang="en-US" b="1" dirty="0">
                <a:solidFill>
                  <a:srgbClr val="FFFFFF"/>
                </a:solidFill>
              </a:rPr>
              <a:t>&amp; Hadoop </a:t>
            </a:r>
          </a:p>
        </p:txBody>
      </p:sp>
      <p:sp>
        <p:nvSpPr>
          <p:cNvPr id="3" name="Subtitle 2"/>
          <p:cNvSpPr>
            <a:spLocks noGrp="1"/>
          </p:cNvSpPr>
          <p:nvPr>
            <p:ph type="subTitle" idx="1"/>
          </p:nvPr>
        </p:nvSpPr>
        <p:spPr>
          <a:xfrm>
            <a:off x="342900" y="5350213"/>
            <a:ext cx="3309312" cy="1031537"/>
          </a:xfrm>
        </p:spPr>
        <p:txBody>
          <a:bodyPr rtlCol="0">
            <a:normAutofit/>
          </a:bodyPr>
          <a:lstStyle/>
          <a:p>
            <a:pPr algn="r" fontAlgn="auto">
              <a:spcBef>
                <a:spcPts val="580"/>
              </a:spcBef>
              <a:spcAft>
                <a:spcPts val="0"/>
              </a:spcAft>
              <a:buSzPct val="85000"/>
              <a:buFont typeface="Arial" pitchFamily="34" charset="0"/>
              <a:buNone/>
              <a:defRPr/>
            </a:pPr>
            <a:endParaRPr lang="en-US" sz="2800">
              <a:solidFill>
                <a:srgbClr val="FFFFFF"/>
              </a:solidFill>
              <a:latin typeface="Times New Roman" pitchFamily="18" charset="0"/>
              <a:cs typeface="Times New Roman" pitchFamily="18" charset="0"/>
            </a:endParaRPr>
          </a:p>
          <a:p>
            <a:pPr algn="r" fontAlgn="auto">
              <a:spcBef>
                <a:spcPts val="580"/>
              </a:spcBef>
              <a:spcAft>
                <a:spcPts val="0"/>
              </a:spcAft>
              <a:buSzPct val="85000"/>
              <a:buFont typeface="Arial" pitchFamily="34" charset="0"/>
              <a:buNone/>
              <a:defRPr/>
            </a:pPr>
            <a:endParaRPr lang="en-US" sz="2800">
              <a:solidFill>
                <a:srgbClr val="FFFFFF"/>
              </a:solidFill>
              <a:latin typeface="Times New Roman" pitchFamily="18" charset="0"/>
              <a:cs typeface="Times New Roman" pitchFamily="18" charset="0"/>
            </a:endParaRPr>
          </a:p>
          <a:p>
            <a:pPr algn="r" fontAlgn="auto">
              <a:spcBef>
                <a:spcPts val="580"/>
              </a:spcBef>
              <a:spcAft>
                <a:spcPts val="0"/>
              </a:spcAft>
              <a:buSzPct val="85000"/>
              <a:buFont typeface="Arial" pitchFamily="34" charset="0"/>
              <a:buNone/>
              <a:defRPr/>
            </a:pPr>
            <a:endParaRPr lang="en-US" sz="2800">
              <a:solidFill>
                <a:srgbClr val="FFFFFF"/>
              </a:solidFill>
              <a:latin typeface="Times New Roman" pitchFamily="18" charset="0"/>
              <a:cs typeface="Times New Roman" pitchFamily="18" charset="0"/>
            </a:endParaRPr>
          </a:p>
          <a:p>
            <a:pPr algn="r" fontAlgn="auto">
              <a:spcBef>
                <a:spcPts val="580"/>
              </a:spcBef>
              <a:spcAft>
                <a:spcPts val="0"/>
              </a:spcAft>
              <a:buSzPct val="85000"/>
              <a:buFont typeface="Arial" pitchFamily="34" charset="0"/>
              <a:buNone/>
              <a:defRPr/>
            </a:pPr>
            <a:endParaRPr lang="en-US" sz="2800" b="1">
              <a:solidFill>
                <a:srgbClr val="FFFFFF"/>
              </a:solidFill>
            </a:endParaRPr>
          </a:p>
          <a:p>
            <a:pPr algn="r" fontAlgn="auto">
              <a:spcAft>
                <a:spcPts val="0"/>
              </a:spcAft>
              <a:buFont typeface="Arial" pitchFamily="34" charset="0"/>
              <a:buNone/>
              <a:defRPr/>
            </a:pPr>
            <a:endParaRPr lang="en-US" sz="2800" b="1">
              <a:solidFill>
                <a:srgbClr val="FFFFFF"/>
              </a:solidFill>
            </a:endParaRPr>
          </a:p>
          <a:p>
            <a:pPr algn="r" fontAlgn="auto">
              <a:spcAft>
                <a:spcPts val="0"/>
              </a:spcAft>
              <a:buFont typeface="Arial" pitchFamily="34" charset="0"/>
              <a:buNone/>
              <a:defRPr/>
            </a:pPr>
            <a:endParaRPr lang="en-US" sz="2800" b="1">
              <a:solidFill>
                <a:srgbClr val="FFFFFF"/>
              </a:solidFill>
            </a:endParaRPr>
          </a:p>
          <a:p>
            <a:pPr algn="r" fontAlgn="auto">
              <a:spcAft>
                <a:spcPts val="0"/>
              </a:spcAft>
              <a:buFont typeface="Arial" pitchFamily="34" charset="0"/>
              <a:buNone/>
              <a:defRPr/>
            </a:pPr>
            <a:endParaRPr lang="en-US" sz="2800" b="1">
              <a:solidFill>
                <a:srgbClr val="FFFFFF"/>
              </a:solidFill>
            </a:endParaRPr>
          </a:p>
          <a:p>
            <a:pPr algn="r" fontAlgn="auto">
              <a:spcAft>
                <a:spcPts val="0"/>
              </a:spcAft>
              <a:buFont typeface="Arial" pitchFamily="34" charset="0"/>
              <a:buNone/>
              <a:defRPr/>
            </a:pPr>
            <a:endParaRPr lang="en-US" sz="2800" b="1">
              <a:solidFill>
                <a:srgbClr val="FFFFFF"/>
              </a:solidFill>
            </a:endParaRPr>
          </a:p>
        </p:txBody>
      </p:sp>
      <p:cxnSp>
        <p:nvCxnSpPr>
          <p:cNvPr id="194" name="Straight Connector 193">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85491" y="1589368"/>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pic>
        <p:nvPicPr>
          <p:cNvPr id="3078" name="Picture 3077">
            <a:extLst>
              <a:ext uri="{FF2B5EF4-FFF2-40B4-BE49-F238E27FC236}">
                <a16:creationId xmlns:a16="http://schemas.microsoft.com/office/drawing/2014/main" id="{92BC9CF7-FA43-46D6-80A1-C1D2E08951D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24786" b="-1"/>
          <a:stretch/>
        </p:blipFill>
        <p:spPr>
          <a:xfrm>
            <a:off x="4490193" y="2369602"/>
            <a:ext cx="4248100" cy="3177041"/>
          </a:xfrm>
          <a:prstGeom prst="rect">
            <a:avLst/>
          </a:prstGeom>
        </p:spPr>
      </p:pic>
      <p:grpSp>
        <p:nvGrpSpPr>
          <p:cNvPr id="195" name="Group 194">
            <a:extLst>
              <a:ext uri="{FF2B5EF4-FFF2-40B4-BE49-F238E27FC236}">
                <a16:creationId xmlns:a16="http://schemas.microsoft.com/office/drawing/2014/main" id="{892B7B61-D701-474B-AE8F-EA238B550A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634057" y="1267063"/>
            <a:ext cx="276361" cy="519967"/>
            <a:chOff x="11512034" y="1267063"/>
            <a:chExt cx="368480" cy="519967"/>
          </a:xfrm>
          <a:solidFill>
            <a:srgbClr val="FFFFFF"/>
          </a:solidFill>
        </p:grpSpPr>
        <p:sp>
          <p:nvSpPr>
            <p:cNvPr id="196"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12034" y="1267063"/>
              <a:ext cx="139037" cy="139039"/>
            </a:xfrm>
            <a:custGeom>
              <a:avLst/>
              <a:gdLst>
                <a:gd name="connsiteX0" fmla="*/ 129600 w 139037"/>
                <a:gd name="connsiteY0" fmla="*/ 60082 h 139039"/>
                <a:gd name="connsiteX1" fmla="*/ 78955 w 139037"/>
                <a:gd name="connsiteY1" fmla="*/ 60082 h 139039"/>
                <a:gd name="connsiteX2" fmla="*/ 78955 w 139037"/>
                <a:gd name="connsiteY2" fmla="*/ 9437 h 139039"/>
                <a:gd name="connsiteX3" fmla="*/ 69519 w 139037"/>
                <a:gd name="connsiteY3" fmla="*/ 0 h 139039"/>
                <a:gd name="connsiteX4" fmla="*/ 60082 w 139037"/>
                <a:gd name="connsiteY4" fmla="*/ 9437 h 139039"/>
                <a:gd name="connsiteX5" fmla="*/ 60082 w 139037"/>
                <a:gd name="connsiteY5" fmla="*/ 60082 h 139039"/>
                <a:gd name="connsiteX6" fmla="*/ 9437 w 139037"/>
                <a:gd name="connsiteY6" fmla="*/ 60082 h 139039"/>
                <a:gd name="connsiteX7" fmla="*/ 0 w 139037"/>
                <a:gd name="connsiteY7" fmla="*/ 69520 h 139039"/>
                <a:gd name="connsiteX8" fmla="*/ 9437 w 139037"/>
                <a:gd name="connsiteY8" fmla="*/ 78957 h 139039"/>
                <a:gd name="connsiteX9" fmla="*/ 60082 w 139037"/>
                <a:gd name="connsiteY9" fmla="*/ 78957 h 139039"/>
                <a:gd name="connsiteX10" fmla="*/ 60082 w 139037"/>
                <a:gd name="connsiteY10" fmla="*/ 129602 h 139039"/>
                <a:gd name="connsiteX11" fmla="*/ 69519 w 139037"/>
                <a:gd name="connsiteY11" fmla="*/ 139039 h 139039"/>
                <a:gd name="connsiteX12" fmla="*/ 78955 w 139037"/>
                <a:gd name="connsiteY12" fmla="*/ 129602 h 139039"/>
                <a:gd name="connsiteX13" fmla="*/ 78955 w 139037"/>
                <a:gd name="connsiteY13" fmla="*/ 78957 h 139039"/>
                <a:gd name="connsiteX14" fmla="*/ 129600 w 139037"/>
                <a:gd name="connsiteY14" fmla="*/ 78957 h 139039"/>
                <a:gd name="connsiteX15" fmla="*/ 139037 w 139037"/>
                <a:gd name="connsiteY15" fmla="*/ 69520 h 139039"/>
                <a:gd name="connsiteX16" fmla="*/ 129600 w 139037"/>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7" h="139039">
                  <a:moveTo>
                    <a:pt x="129600" y="60082"/>
                  </a:moveTo>
                  <a:lnTo>
                    <a:pt x="78955" y="60082"/>
                  </a:lnTo>
                  <a:lnTo>
                    <a:pt x="78955" y="9437"/>
                  </a:lnTo>
                  <a:cubicBezTo>
                    <a:pt x="78955" y="4225"/>
                    <a:pt x="74730" y="0"/>
                    <a:pt x="69519" y="0"/>
                  </a:cubicBezTo>
                  <a:cubicBezTo>
                    <a:pt x="64307"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7" y="139039"/>
                    <a:pt x="69519" y="139039"/>
                  </a:cubicBezTo>
                  <a:cubicBezTo>
                    <a:pt x="74730" y="139039"/>
                    <a:pt x="78955" y="134814"/>
                    <a:pt x="78955" y="129602"/>
                  </a:cubicBezTo>
                  <a:lnTo>
                    <a:pt x="78955" y="78957"/>
                  </a:lnTo>
                  <a:lnTo>
                    <a:pt x="129600" y="78957"/>
                  </a:lnTo>
                  <a:cubicBezTo>
                    <a:pt x="134812" y="78957"/>
                    <a:pt x="139037" y="74731"/>
                    <a:pt x="139037" y="69520"/>
                  </a:cubicBezTo>
                  <a:cubicBezTo>
                    <a:pt x="139037" y="64308"/>
                    <a:pt x="134812" y="60082"/>
                    <a:pt x="129600" y="60082"/>
                  </a:cubicBezTo>
                  <a:close/>
                </a:path>
              </a:pathLst>
            </a:custGeom>
            <a:grpFill/>
            <a:ln w="603" cap="flat">
              <a:noFill/>
              <a:prstDash val="solid"/>
              <a:miter/>
            </a:ln>
          </p:spPr>
          <p:txBody>
            <a:bodyPr rtlCol="0" anchor="ctr"/>
            <a:lstStyle/>
            <a:p>
              <a:endParaRPr lang="en-US">
                <a:solidFill>
                  <a:srgbClr val="FFFFFF"/>
                </a:solidFill>
              </a:endParaRPr>
            </a:p>
          </p:txBody>
        </p:sp>
        <p:sp>
          <p:nvSpPr>
            <p:cNvPr id="197"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2801" y="1659316"/>
              <a:ext cx="127713" cy="127714"/>
            </a:xfrm>
            <a:custGeom>
              <a:avLst/>
              <a:gdLst>
                <a:gd name="connsiteX0" fmla="*/ 63857 w 127713"/>
                <a:gd name="connsiteY0" fmla="*/ 18874 h 127714"/>
                <a:gd name="connsiteX1" fmla="*/ 108839 w 127713"/>
                <a:gd name="connsiteY1" fmla="*/ 63857 h 127714"/>
                <a:gd name="connsiteX2" fmla="*/ 63857 w 127713"/>
                <a:gd name="connsiteY2" fmla="*/ 108840 h 127714"/>
                <a:gd name="connsiteX3" fmla="*/ 18874 w 127713"/>
                <a:gd name="connsiteY3" fmla="*/ 63857 h 127714"/>
                <a:gd name="connsiteX4" fmla="*/ 63857 w 127713"/>
                <a:gd name="connsiteY4" fmla="*/ 18874 h 127714"/>
                <a:gd name="connsiteX5" fmla="*/ 63857 w 127713"/>
                <a:gd name="connsiteY5" fmla="*/ 0 h 127714"/>
                <a:gd name="connsiteX6" fmla="*/ 0 w 127713"/>
                <a:gd name="connsiteY6" fmla="*/ 63857 h 127714"/>
                <a:gd name="connsiteX7" fmla="*/ 63857 w 127713"/>
                <a:gd name="connsiteY7" fmla="*/ 127714 h 127714"/>
                <a:gd name="connsiteX8" fmla="*/ 127713 w 127713"/>
                <a:gd name="connsiteY8" fmla="*/ 63857 h 127714"/>
                <a:gd name="connsiteX9" fmla="*/ 63857 w 127713"/>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4">
                  <a:moveTo>
                    <a:pt x="63857" y="18874"/>
                  </a:moveTo>
                  <a:cubicBezTo>
                    <a:pt x="88700" y="18874"/>
                    <a:pt x="108839" y="39014"/>
                    <a:pt x="108839" y="63857"/>
                  </a:cubicBezTo>
                  <a:cubicBezTo>
                    <a:pt x="108839" y="88700"/>
                    <a:pt x="88700" y="108840"/>
                    <a:pt x="63857" y="108840"/>
                  </a:cubicBezTo>
                  <a:cubicBezTo>
                    <a:pt x="39013" y="108840"/>
                    <a:pt x="18874" y="88700"/>
                    <a:pt x="18874" y="63857"/>
                  </a:cubicBezTo>
                  <a:cubicBezTo>
                    <a:pt x="18898" y="39024"/>
                    <a:pt x="39023" y="18898"/>
                    <a:pt x="63857" y="18874"/>
                  </a:cubicBezTo>
                  <a:moveTo>
                    <a:pt x="63857" y="0"/>
                  </a:moveTo>
                  <a:cubicBezTo>
                    <a:pt x="28590" y="0"/>
                    <a:pt x="0" y="28590"/>
                    <a:pt x="0" y="63857"/>
                  </a:cubicBezTo>
                  <a:cubicBezTo>
                    <a:pt x="0" y="99124"/>
                    <a:pt x="28590" y="127714"/>
                    <a:pt x="63857" y="127714"/>
                  </a:cubicBezTo>
                  <a:cubicBezTo>
                    <a:pt x="99124" y="127714"/>
                    <a:pt x="127713" y="99124"/>
                    <a:pt x="127713" y="63857"/>
                  </a:cubicBezTo>
                  <a:cubicBezTo>
                    <a:pt x="127713" y="28590"/>
                    <a:pt x="99124" y="0"/>
                    <a:pt x="63857" y="0"/>
                  </a:cubicBezTo>
                  <a:close/>
                </a:path>
              </a:pathLst>
            </a:custGeom>
            <a:grpFill/>
            <a:ln w="610" cap="flat">
              <a:noFill/>
              <a:prstDash val="solid"/>
              <a:miter/>
            </a:ln>
          </p:spPr>
          <p:txBody>
            <a:bodyPr rtlCol="0" anchor="ctr"/>
            <a:lstStyle/>
            <a:p>
              <a:endParaRPr lang="en-US">
                <a:solidFill>
                  <a:srgbClr val="FFFFFF"/>
                </a:solidFill>
              </a:endParaRPr>
            </a:p>
          </p:txBody>
        </p:sp>
      </p:grpSp>
      <p:sp>
        <p:nvSpPr>
          <p:cNvPr id="3076" name="Subtitle 2"/>
          <p:cNvSpPr txBox="1">
            <a:spLocks/>
          </p:cNvSpPr>
          <p:nvPr/>
        </p:nvSpPr>
        <p:spPr bwMode="auto">
          <a:xfrm>
            <a:off x="6019800" y="4572000"/>
            <a:ext cx="2895600" cy="1447800"/>
          </a:xfrm>
          <a:prstGeom prst="rect">
            <a:avLst/>
          </a:prstGeom>
          <a:noFill/>
          <a:ln w="9525">
            <a:noFill/>
            <a:miter lim="800000"/>
            <a:headEnd/>
            <a:tailEnd/>
          </a:ln>
        </p:spPr>
        <p:txBody>
          <a:bodyPr/>
          <a:lstStyle/>
          <a:p>
            <a:pPr>
              <a:spcBef>
                <a:spcPts val="575"/>
              </a:spcBef>
              <a:buClr>
                <a:schemeClr val="accent1"/>
              </a:buClr>
              <a:buSzPct val="85000"/>
              <a:buFont typeface="Wingdings 2" pitchFamily="18" charset="2"/>
              <a:buNone/>
            </a:pPr>
            <a:endParaRPr lang="en-US" sz="1600" b="1">
              <a:solidFill>
                <a:schemeClr val="tx2"/>
              </a:solidFill>
              <a:latin typeface="Calibri"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307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3078"/>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2E4A2-404A-4001-8484-E6A00B6B6E9A}"/>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nSpc>
                <a:spcPct val="90000"/>
              </a:lnSpc>
            </a:pPr>
            <a:r>
              <a:rPr lang="en-US" sz="2800" kern="1200">
                <a:solidFill>
                  <a:schemeClr val="bg1"/>
                </a:solidFill>
                <a:latin typeface="+mj-lt"/>
                <a:ea typeface="+mj-ea"/>
                <a:cs typeface="+mj-cs"/>
              </a:rPr>
              <a:t>Core Components of HADOOP</a:t>
            </a:r>
          </a:p>
        </p:txBody>
      </p:sp>
      <p:pic>
        <p:nvPicPr>
          <p:cNvPr id="4" name="Content Placeholder 3">
            <a:extLst>
              <a:ext uri="{FF2B5EF4-FFF2-40B4-BE49-F238E27FC236}">
                <a16:creationId xmlns:a16="http://schemas.microsoft.com/office/drawing/2014/main" id="{CA4D61B8-781D-4CF4-9F09-B04BBA083265}"/>
              </a:ext>
            </a:extLst>
          </p:cNvPr>
          <p:cNvPicPr>
            <a:picLocks noGrp="1"/>
          </p:cNvPicPr>
          <p:nvPr>
            <p:ph idx="1"/>
          </p:nvPr>
        </p:nvPicPr>
        <p:blipFill>
          <a:blip r:embed="rId2"/>
          <a:stretch>
            <a:fillRect/>
          </a:stretch>
        </p:blipFill>
        <p:spPr bwMode="auto">
          <a:xfrm>
            <a:off x="825008" y="1066801"/>
            <a:ext cx="7901593" cy="5002626"/>
          </a:xfrm>
          <a:prstGeom prst="rect">
            <a:avLst/>
          </a:prstGeom>
          <a:noFill/>
        </p:spPr>
      </p:pic>
    </p:spTree>
    <p:extLst>
      <p:ext uri="{BB962C8B-B14F-4D97-AF65-F5344CB8AC3E}">
        <p14:creationId xmlns:p14="http://schemas.microsoft.com/office/powerpoint/2010/main" val="2521510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Content Placeholder 1"/>
          <p:cNvSpPr>
            <a:spLocks noGrp="1"/>
          </p:cNvSpPr>
          <p:nvPr>
            <p:ph idx="1"/>
          </p:nvPr>
        </p:nvSpPr>
        <p:spPr>
          <a:xfrm>
            <a:off x="0" y="990600"/>
            <a:ext cx="8534400" cy="5638800"/>
          </a:xfrm>
        </p:spPr>
        <p:txBody>
          <a:bodyPr/>
          <a:lstStyle/>
          <a:p>
            <a:endParaRPr lang="en-US" sz="1900" dirty="0">
              <a:latin typeface="Times New Roman" pitchFamily="18" charset="0"/>
              <a:cs typeface="Times New Roman" pitchFamily="18" charset="0"/>
            </a:endParaRPr>
          </a:p>
          <a:p>
            <a:pPr algn="just">
              <a:lnSpc>
                <a:spcPct val="150000"/>
              </a:lnSpc>
              <a:buNone/>
            </a:pPr>
            <a:r>
              <a:rPr lang="en-US" sz="2800" dirty="0">
                <a:solidFill>
                  <a:srgbClr val="FF0000"/>
                </a:solidFill>
                <a:latin typeface="Times New Roman" pitchFamily="18" charset="0"/>
                <a:cs typeface="Times New Roman" pitchFamily="18" charset="0"/>
              </a:rPr>
              <a:t>HDFS</a:t>
            </a:r>
          </a:p>
          <a:p>
            <a:pPr algn="just">
              <a:lnSpc>
                <a:spcPct val="150000"/>
              </a:lnSpc>
            </a:pPr>
            <a:r>
              <a:rPr lang="en-US" sz="2000" dirty="0">
                <a:latin typeface="Times New Roman" pitchFamily="18" charset="0"/>
                <a:cs typeface="Times New Roman" pitchFamily="18" charset="0"/>
              </a:rPr>
              <a:t>A file system designed to store large amounts of data across multiple nodes of commodity hardware. </a:t>
            </a:r>
          </a:p>
          <a:p>
            <a:pPr algn="just">
              <a:lnSpc>
                <a:spcPct val="150000"/>
              </a:lnSpc>
            </a:pPr>
            <a:r>
              <a:rPr lang="en-US" sz="2000" dirty="0">
                <a:latin typeface="Times New Roman" pitchFamily="18" charset="0"/>
                <a:cs typeface="Times New Roman" pitchFamily="18" charset="0"/>
              </a:rPr>
              <a:t>HDFS has a master–slave architecture made up of data nodes which each store blocks of the data, retrieve data on demand, and report back to the name node with inventory. </a:t>
            </a:r>
          </a:p>
          <a:p>
            <a:pPr algn="just">
              <a:lnSpc>
                <a:spcPct val="150000"/>
              </a:lnSpc>
            </a:pPr>
            <a:r>
              <a:rPr lang="en-US" sz="2000" dirty="0">
                <a:latin typeface="Times New Roman" pitchFamily="18" charset="0"/>
                <a:cs typeface="Times New Roman" pitchFamily="18" charset="0"/>
              </a:rPr>
              <a:t>The name node keeps records of this inventory (references to file locations and metadata) and directs traffic to the data nodes upon client requests.</a:t>
            </a:r>
          </a:p>
          <a:p>
            <a:pPr algn="just">
              <a:lnSpc>
                <a:spcPct val="150000"/>
              </a:lnSpc>
            </a:pPr>
            <a:r>
              <a:rPr lang="en-US" sz="2000" dirty="0">
                <a:latin typeface="Times New Roman" pitchFamily="18" charset="0"/>
                <a:cs typeface="Times New Roman" pitchFamily="18" charset="0"/>
              </a:rPr>
              <a:t>This system has built-in fault tolerance, typically keeping three or more copies of each data block in case of disk failure. </a:t>
            </a:r>
          </a:p>
          <a:p>
            <a:pPr lvl="1"/>
            <a:endParaRPr lang="en-US" sz="1900" dirty="0">
              <a:latin typeface="Times New Roman" pitchFamily="18" charset="0"/>
              <a:cs typeface="Times New Roman" pitchFamily="18" charset="0"/>
            </a:endParaRPr>
          </a:p>
          <a:p>
            <a:endParaRPr lang="en-US" sz="1400" dirty="0"/>
          </a:p>
        </p:txBody>
      </p:sp>
      <p:sp>
        <p:nvSpPr>
          <p:cNvPr id="4" name="Title 3"/>
          <p:cNvSpPr>
            <a:spLocks noGrp="1"/>
          </p:cNvSpPr>
          <p:nvPr>
            <p:ph type="title"/>
          </p:nvPr>
        </p:nvSpPr>
        <p:spPr>
          <a:xfrm>
            <a:off x="457200" y="0"/>
            <a:ext cx="8229600" cy="1143000"/>
          </a:xfrm>
        </p:spPr>
        <p:txBody>
          <a:bodyPr/>
          <a:lstStyle/>
          <a:p>
            <a:br>
              <a:rPr lang="en-US" dirty="0"/>
            </a:br>
            <a:br>
              <a:rPr lang="en-US" dirty="0"/>
            </a:br>
            <a:endParaRPr lang="en-US" dirty="0"/>
          </a:p>
        </p:txBody>
      </p:sp>
      <p:sp>
        <p:nvSpPr>
          <p:cNvPr id="5" name="Title 2"/>
          <p:cNvSpPr txBox="1">
            <a:spLocks/>
          </p:cNvSpPr>
          <p:nvPr/>
        </p:nvSpPr>
        <p:spPr bwMode="auto">
          <a:xfrm>
            <a:off x="609600" y="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4000" b="0" i="0" u="none" strike="noStrike" kern="1200" cap="none" spc="0" normalizeH="0" baseline="0" noProof="0" dirty="0">
                <a:ln>
                  <a:noFill/>
                </a:ln>
                <a:solidFill>
                  <a:srgbClr val="00B050"/>
                </a:solidFill>
                <a:effectLst/>
                <a:uLnTx/>
                <a:uFillTx/>
                <a:latin typeface="Times New Roman" pitchFamily="18" charset="0"/>
                <a:ea typeface="+mj-ea"/>
                <a:cs typeface="Times New Roman" pitchFamily="18" charset="0"/>
              </a:rPr>
              <a:t>Hadoop </a:t>
            </a:r>
            <a:r>
              <a:rPr lang="en-US" sz="4000" dirty="0">
                <a:solidFill>
                  <a:srgbClr val="00B050"/>
                </a:solidFill>
                <a:latin typeface="Times New Roman" pitchFamily="18" charset="0"/>
                <a:ea typeface="+mj-ea"/>
                <a:cs typeface="Times New Roman" pitchFamily="18" charset="0"/>
              </a:rPr>
              <a:t>Core Component 1</a:t>
            </a:r>
            <a:endParaRPr kumimoji="0" lang="en-US" sz="4000" b="0" i="0" u="none" strike="noStrike" kern="1200" cap="none" spc="0" normalizeH="0" baseline="0" noProof="0" dirty="0">
              <a:ln>
                <a:noFill/>
              </a:ln>
              <a:solidFill>
                <a:srgbClr val="00B050"/>
              </a:solidFill>
              <a:effectLst/>
              <a:uLnTx/>
              <a:uFillTx/>
              <a:latin typeface="Times New Roman" pitchFamily="18" charset="0"/>
              <a:ea typeface="+mj-ea"/>
              <a:cs typeface="Times New Roman"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7EFB2-FE8B-40AE-91F9-F3890A89BDEC}"/>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nSpc>
                <a:spcPct val="90000"/>
              </a:lnSpc>
            </a:pPr>
            <a:r>
              <a:rPr lang="en-US" sz="2800" dirty="0">
                <a:solidFill>
                  <a:schemeClr val="bg1"/>
                </a:solidFill>
              </a:rPr>
              <a:t>High Level Hadoop Architecture</a:t>
            </a:r>
            <a:endParaRPr lang="en-US" sz="2800" kern="1200" dirty="0">
              <a:solidFill>
                <a:schemeClr val="bg1"/>
              </a:solidFill>
              <a:latin typeface="+mj-lt"/>
              <a:ea typeface="+mj-ea"/>
              <a:cs typeface="+mj-cs"/>
            </a:endParaRPr>
          </a:p>
        </p:txBody>
      </p:sp>
      <p:pic>
        <p:nvPicPr>
          <p:cNvPr id="4" name="Content Placeholder 3">
            <a:extLst>
              <a:ext uri="{FF2B5EF4-FFF2-40B4-BE49-F238E27FC236}">
                <a16:creationId xmlns:a16="http://schemas.microsoft.com/office/drawing/2014/main" id="{BE0F26C0-2B19-45A5-8221-5AA7820277ED}"/>
              </a:ext>
            </a:extLst>
          </p:cNvPr>
          <p:cNvPicPr>
            <a:picLocks/>
          </p:cNvPicPr>
          <p:nvPr/>
        </p:nvPicPr>
        <p:blipFill>
          <a:blip r:embed="rId2"/>
          <a:stretch>
            <a:fillRect/>
          </a:stretch>
        </p:blipFill>
        <p:spPr bwMode="auto">
          <a:xfrm>
            <a:off x="533400" y="762000"/>
            <a:ext cx="7910017" cy="5307427"/>
          </a:xfrm>
          <a:prstGeom prst="rect">
            <a:avLst/>
          </a:prstGeom>
          <a:noFill/>
        </p:spPr>
      </p:pic>
    </p:spTree>
    <p:extLst>
      <p:ext uri="{BB962C8B-B14F-4D97-AF65-F5344CB8AC3E}">
        <p14:creationId xmlns:p14="http://schemas.microsoft.com/office/powerpoint/2010/main" val="34588847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7EFB2-FE8B-40AE-91F9-F3890A89BDEC}"/>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nSpc>
                <a:spcPct val="90000"/>
              </a:lnSpc>
            </a:pPr>
            <a:r>
              <a:rPr lang="en-US" sz="2800" kern="1200">
                <a:solidFill>
                  <a:schemeClr val="bg1"/>
                </a:solidFill>
                <a:latin typeface="+mj-lt"/>
                <a:ea typeface="+mj-ea"/>
                <a:cs typeface="+mj-cs"/>
              </a:rPr>
              <a:t>Hadoop Distributed File System</a:t>
            </a:r>
            <a:endParaRPr lang="en-US" sz="2800" kern="1200" dirty="0">
              <a:solidFill>
                <a:schemeClr val="bg1"/>
              </a:solidFill>
              <a:latin typeface="+mj-lt"/>
              <a:ea typeface="+mj-ea"/>
              <a:cs typeface="+mj-cs"/>
            </a:endParaRPr>
          </a:p>
        </p:txBody>
      </p:sp>
      <p:pic>
        <p:nvPicPr>
          <p:cNvPr id="5" name="Picture 4">
            <a:extLst>
              <a:ext uri="{FF2B5EF4-FFF2-40B4-BE49-F238E27FC236}">
                <a16:creationId xmlns:a16="http://schemas.microsoft.com/office/drawing/2014/main" id="{2AE9CF1E-3A64-4284-A2A3-DA6D46EA8C21}"/>
              </a:ext>
            </a:extLst>
          </p:cNvPr>
          <p:cNvPicPr/>
          <p:nvPr/>
        </p:nvPicPr>
        <p:blipFill>
          <a:blip r:embed="rId2"/>
          <a:stretch>
            <a:fillRect/>
          </a:stretch>
        </p:blipFill>
        <p:spPr bwMode="auto">
          <a:xfrm>
            <a:off x="318408" y="643467"/>
            <a:ext cx="8208017" cy="5645669"/>
          </a:xfrm>
          <a:prstGeom prst="rect">
            <a:avLst/>
          </a:prstGeom>
          <a:noFill/>
        </p:spPr>
      </p:pic>
    </p:spTree>
    <p:extLst>
      <p:ext uri="{BB962C8B-B14F-4D97-AF65-F5344CB8AC3E}">
        <p14:creationId xmlns:p14="http://schemas.microsoft.com/office/powerpoint/2010/main" val="3953183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r>
              <a:rPr lang="en-US" sz="2800" dirty="0" err="1">
                <a:solidFill>
                  <a:srgbClr val="FF0000"/>
                </a:solidFill>
                <a:latin typeface="Times New Roman" pitchFamily="18" charset="0"/>
                <a:cs typeface="Times New Roman" pitchFamily="18" charset="0"/>
              </a:rPr>
              <a:t>MapReduce</a:t>
            </a:r>
            <a:r>
              <a:rPr lang="en-US" sz="2800" dirty="0">
                <a:solidFill>
                  <a:srgbClr val="FF0000"/>
                </a:solidFill>
                <a:latin typeface="Times New Roman" pitchFamily="18" charset="0"/>
                <a:cs typeface="Times New Roman" pitchFamily="18" charset="0"/>
              </a:rPr>
              <a:t> Data processing engine:</a:t>
            </a:r>
          </a:p>
          <a:p>
            <a:pPr>
              <a:buNone/>
            </a:pPr>
            <a:r>
              <a:rPr lang="en-US" sz="2400" dirty="0">
                <a:latin typeface="Times New Roman" pitchFamily="18" charset="0"/>
                <a:cs typeface="Times New Roman" pitchFamily="18" charset="0"/>
              </a:rPr>
              <a:t> </a:t>
            </a:r>
          </a:p>
          <a:p>
            <a:pPr algn="just"/>
            <a:r>
              <a:rPr lang="en-US" sz="2400" dirty="0">
                <a:latin typeface="Times New Roman" pitchFamily="18" charset="0"/>
                <a:cs typeface="Times New Roman" pitchFamily="18" charset="0"/>
              </a:rPr>
              <a:t>A </a:t>
            </a:r>
            <a:r>
              <a:rPr lang="en-US" sz="2400" dirty="0" err="1">
                <a:latin typeface="Times New Roman" pitchFamily="18" charset="0"/>
                <a:cs typeface="Times New Roman" pitchFamily="18" charset="0"/>
              </a:rPr>
              <a:t>MapReduce</a:t>
            </a:r>
            <a:r>
              <a:rPr lang="en-US" sz="2400" dirty="0">
                <a:latin typeface="Times New Roman" pitchFamily="18" charset="0"/>
                <a:cs typeface="Times New Roman" pitchFamily="18" charset="0"/>
              </a:rPr>
              <a:t> job consists of two parts, a map phase, which takes raw data and organizes it into key/value pairs, and a reduce phase which processes data in parallel.</a:t>
            </a:r>
          </a:p>
          <a:p>
            <a:pPr algn="just"/>
            <a:endParaRPr lang="en-US" sz="2400" dirty="0">
              <a:latin typeface="Times New Roman" pitchFamily="18" charset="0"/>
              <a:cs typeface="Times New Roman" pitchFamily="18" charset="0"/>
            </a:endParaRPr>
          </a:p>
          <a:p>
            <a:pPr algn="just"/>
            <a:r>
              <a:rPr lang="en-US" sz="2400" dirty="0" err="1">
                <a:latin typeface="Times New Roman" pitchFamily="18" charset="0"/>
                <a:cs typeface="Times New Roman" pitchFamily="18" charset="0"/>
              </a:rPr>
              <a:t>Hadoop</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MapReduce</a:t>
            </a:r>
            <a:r>
              <a:rPr lang="en-US" sz="2400" dirty="0">
                <a:latin typeface="Times New Roman" pitchFamily="18" charset="0"/>
                <a:cs typeface="Times New Roman" pitchFamily="18" charset="0"/>
              </a:rPr>
              <a:t> is a software framework  for easily writing applications which process vast amounts of data in-parallel on large clusters ( thousands of nodes) of commodity hardware in a reliable, fault tolerant manner.</a:t>
            </a:r>
          </a:p>
          <a:p>
            <a:endParaRPr lang="en-US" sz="2400" dirty="0">
              <a:latin typeface="Times New Roman" pitchFamily="18" charset="0"/>
              <a:cs typeface="Times New Roman" pitchFamily="18" charset="0"/>
            </a:endParaRPr>
          </a:p>
        </p:txBody>
      </p:sp>
      <p:sp>
        <p:nvSpPr>
          <p:cNvPr id="4" name="Title 2"/>
          <p:cNvSpPr>
            <a:spLocks noGrp="1"/>
          </p:cNvSpPr>
          <p:nvPr>
            <p:ph type="title"/>
          </p:nvPr>
        </p:nvSpPr>
        <p:spPr/>
        <p:txBody>
          <a:bodyPr/>
          <a:lstStyle/>
          <a:p>
            <a:r>
              <a:rPr lang="en-US" sz="4000" dirty="0">
                <a:solidFill>
                  <a:srgbClr val="00B050"/>
                </a:solidFill>
                <a:latin typeface="Times New Roman" pitchFamily="18" charset="0"/>
                <a:cs typeface="Times New Roman" pitchFamily="18" charset="0"/>
              </a:rPr>
              <a:t>Hadoop Core Component 2</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7EFB2-FE8B-40AE-91F9-F3890A89BDEC}"/>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nSpc>
                <a:spcPct val="90000"/>
              </a:lnSpc>
            </a:pPr>
            <a:r>
              <a:rPr lang="en-US" sz="2800" kern="1200" dirty="0">
                <a:solidFill>
                  <a:schemeClr val="bg1"/>
                </a:solidFill>
                <a:latin typeface="+mj-lt"/>
                <a:ea typeface="+mj-ea"/>
                <a:cs typeface="+mj-cs"/>
              </a:rPr>
              <a:t>MapReduce (Hadoop’s computation engine)</a:t>
            </a:r>
          </a:p>
        </p:txBody>
      </p:sp>
      <p:pic>
        <p:nvPicPr>
          <p:cNvPr id="6" name="Picture 5">
            <a:extLst>
              <a:ext uri="{FF2B5EF4-FFF2-40B4-BE49-F238E27FC236}">
                <a16:creationId xmlns:a16="http://schemas.microsoft.com/office/drawing/2014/main" id="{FB45A7E4-298C-4970-9F56-D455F925E725}"/>
              </a:ext>
            </a:extLst>
          </p:cNvPr>
          <p:cNvPicPr/>
          <p:nvPr/>
        </p:nvPicPr>
        <p:blipFill>
          <a:blip r:embed="rId2"/>
          <a:stretch>
            <a:fillRect/>
          </a:stretch>
        </p:blipFill>
        <p:spPr bwMode="auto">
          <a:xfrm>
            <a:off x="914401" y="762001"/>
            <a:ext cx="7215966" cy="5527136"/>
          </a:xfrm>
          <a:prstGeom prst="rect">
            <a:avLst/>
          </a:prstGeom>
          <a:noFill/>
        </p:spPr>
      </p:pic>
    </p:spTree>
    <p:extLst>
      <p:ext uri="{BB962C8B-B14F-4D97-AF65-F5344CB8AC3E}">
        <p14:creationId xmlns:p14="http://schemas.microsoft.com/office/powerpoint/2010/main" val="25165277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7EFB2-FE8B-40AE-91F9-F3890A89BDEC}"/>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nSpc>
                <a:spcPct val="90000"/>
              </a:lnSpc>
            </a:pPr>
            <a:r>
              <a:rPr lang="en-US" sz="2800" kern="1200" dirty="0">
                <a:solidFill>
                  <a:schemeClr val="bg1"/>
                </a:solidFill>
                <a:latin typeface="+mj-lt"/>
                <a:ea typeface="+mj-ea"/>
                <a:cs typeface="+mj-cs"/>
              </a:rPr>
              <a:t>Core Components of Hadoop with other services</a:t>
            </a:r>
          </a:p>
        </p:txBody>
      </p:sp>
      <p:grpSp>
        <p:nvGrpSpPr>
          <p:cNvPr id="3" name="Group 4">
            <a:extLst>
              <a:ext uri="{FF2B5EF4-FFF2-40B4-BE49-F238E27FC236}">
                <a16:creationId xmlns:a16="http://schemas.microsoft.com/office/drawing/2014/main" id="{856EBF45-9D15-4CFB-AB9C-641A61AB1939}"/>
              </a:ext>
            </a:extLst>
          </p:cNvPr>
          <p:cNvGrpSpPr>
            <a:grpSpLocks noChangeAspect="1"/>
          </p:cNvGrpSpPr>
          <p:nvPr/>
        </p:nvGrpSpPr>
        <p:grpSpPr bwMode="auto">
          <a:xfrm>
            <a:off x="806450" y="1566863"/>
            <a:ext cx="7531100" cy="4833937"/>
            <a:chOff x="508" y="987"/>
            <a:chExt cx="4744" cy="3045"/>
          </a:xfrm>
        </p:grpSpPr>
        <p:sp>
          <p:nvSpPr>
            <p:cNvPr id="4" name="AutoShape 3">
              <a:extLst>
                <a:ext uri="{FF2B5EF4-FFF2-40B4-BE49-F238E27FC236}">
                  <a16:creationId xmlns:a16="http://schemas.microsoft.com/office/drawing/2014/main" id="{6A61F216-7F71-4F19-B26B-9A0EE48B6F95}"/>
                </a:ext>
              </a:extLst>
            </p:cNvPr>
            <p:cNvSpPr>
              <a:spLocks noChangeAspect="1" noChangeArrowheads="1" noTextEdit="1"/>
            </p:cNvSpPr>
            <p:nvPr/>
          </p:nvSpPr>
          <p:spPr bwMode="auto">
            <a:xfrm>
              <a:off x="508" y="987"/>
              <a:ext cx="4744" cy="3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2053" name="Picture 5">
              <a:extLst>
                <a:ext uri="{FF2B5EF4-FFF2-40B4-BE49-F238E27FC236}">
                  <a16:creationId xmlns:a16="http://schemas.microsoft.com/office/drawing/2014/main" id="{46D19DDE-4754-40C4-8282-1045E3C95D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 y="987"/>
              <a:ext cx="4753" cy="3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11780157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Title 2"/>
          <p:cNvSpPr>
            <a:spLocks noGrp="1"/>
          </p:cNvSpPr>
          <p:nvPr>
            <p:ph type="title"/>
          </p:nvPr>
        </p:nvSpPr>
        <p:spPr>
          <a:xfrm>
            <a:off x="457200" y="0"/>
            <a:ext cx="8229600" cy="1143000"/>
          </a:xfrm>
        </p:spPr>
        <p:txBody>
          <a:bodyPr/>
          <a:lstStyle/>
          <a:p>
            <a:r>
              <a:rPr lang="en-US" sz="4000" dirty="0" err="1">
                <a:solidFill>
                  <a:srgbClr val="00B050"/>
                </a:solidFill>
                <a:latin typeface="Times New Roman" pitchFamily="18" charset="0"/>
                <a:cs typeface="Times New Roman" pitchFamily="18" charset="0"/>
              </a:rPr>
              <a:t>Hadoop</a:t>
            </a:r>
            <a:r>
              <a:rPr lang="en-US" sz="4000" dirty="0">
                <a:solidFill>
                  <a:srgbClr val="00B050"/>
                </a:solidFill>
                <a:latin typeface="Times New Roman" pitchFamily="18" charset="0"/>
                <a:cs typeface="Times New Roman" pitchFamily="18" charset="0"/>
              </a:rPr>
              <a:t> Ecosystem</a:t>
            </a:r>
          </a:p>
        </p:txBody>
      </p:sp>
      <p:sp>
        <p:nvSpPr>
          <p:cNvPr id="1028" name="Rectangle 2"/>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endParaRPr lang="en-US">
              <a:latin typeface="Calibri" pitchFamily="34" charset="0"/>
            </a:endParaRPr>
          </a:p>
        </p:txBody>
      </p:sp>
      <p:graphicFrame>
        <p:nvGraphicFramePr>
          <p:cNvPr id="1026" name="rectole0000000005"/>
          <p:cNvGraphicFramePr>
            <a:graphicFrameLocks noChangeAspect="1"/>
          </p:cNvGraphicFramePr>
          <p:nvPr/>
        </p:nvGraphicFramePr>
        <p:xfrm>
          <a:off x="0" y="1676400"/>
          <a:ext cx="8763000" cy="5181600"/>
        </p:xfrm>
        <a:graphic>
          <a:graphicData uri="http://schemas.openxmlformats.org/presentationml/2006/ole">
            <mc:AlternateContent xmlns:mc="http://schemas.openxmlformats.org/markup-compatibility/2006">
              <mc:Choice xmlns:v="urn:schemas-microsoft-com:vml" Requires="v">
                <p:oleObj name="Picture" r:id="rId2" imgW="0" imgH="0" progId="StaticMetafile">
                  <p:embed/>
                </p:oleObj>
              </mc:Choice>
              <mc:Fallback>
                <p:oleObj name="Picture" r:id="rId2" imgW="0" imgH="0" progId="StaticMetafile">
                  <p:embed/>
                  <p:pic>
                    <p:nvPicPr>
                      <p:cNvPr id="0" name="rectole000000000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76400"/>
                        <a:ext cx="8763000" cy="5181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Rectangle 5"/>
          <p:cNvSpPr/>
          <p:nvPr/>
        </p:nvSpPr>
        <p:spPr>
          <a:xfrm>
            <a:off x="0" y="1143000"/>
            <a:ext cx="9144000" cy="369332"/>
          </a:xfrm>
          <a:prstGeom prst="rect">
            <a:avLst/>
          </a:prstGeom>
        </p:spPr>
        <p:txBody>
          <a:bodyPr wrap="square">
            <a:spAutoFit/>
          </a:bodyPr>
          <a:lstStyle/>
          <a:p>
            <a:r>
              <a:rPr lang="en-US" dirty="0">
                <a:latin typeface="Times New Roman" pitchFamily="18" charset="0"/>
                <a:cs typeface="Times New Roman" pitchFamily="18" charset="0"/>
              </a:rPr>
              <a:t>It is Apache’s open source </a:t>
            </a:r>
            <a:r>
              <a:rPr lang="en-US" b="1" dirty="0">
                <a:latin typeface="Times New Roman" pitchFamily="18" charset="0"/>
                <a:cs typeface="Times New Roman" pitchFamily="18" charset="0"/>
              </a:rPr>
              <a:t>software framework </a:t>
            </a:r>
            <a:r>
              <a:rPr lang="en-US" dirty="0">
                <a:latin typeface="Times New Roman" pitchFamily="18" charset="0"/>
                <a:cs typeface="Times New Roman" pitchFamily="18" charset="0"/>
              </a:rPr>
              <a:t>for </a:t>
            </a:r>
            <a:r>
              <a:rPr lang="en-US" b="1" dirty="0">
                <a:latin typeface="Times New Roman" pitchFamily="18" charset="0"/>
                <a:cs typeface="Times New Roman" pitchFamily="18" charset="0"/>
              </a:rPr>
              <a:t>storing, processing</a:t>
            </a:r>
            <a:r>
              <a:rPr lang="en-US" dirty="0">
                <a:latin typeface="Times New Roman" pitchFamily="18" charset="0"/>
                <a:cs typeface="Times New Roman" pitchFamily="18" charset="0"/>
              </a:rPr>
              <a:t> and </a:t>
            </a:r>
            <a:r>
              <a:rPr lang="en-US" b="1" dirty="0">
                <a:latin typeface="Times New Roman" pitchFamily="18" charset="0"/>
                <a:cs typeface="Times New Roman" pitchFamily="18" charset="0"/>
              </a:rPr>
              <a:t>analyzing</a:t>
            </a:r>
            <a:r>
              <a:rPr lang="en-US" dirty="0">
                <a:latin typeface="Times New Roman" pitchFamily="18" charset="0"/>
                <a:cs typeface="Times New Roman" pitchFamily="18" charset="0"/>
              </a:rPr>
              <a:t> big data.</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609600"/>
          </a:xfrm>
        </p:spPr>
        <p:txBody>
          <a:bodyPr rtlCol="0">
            <a:normAutofit fontScale="90000"/>
          </a:bodyPr>
          <a:lstStyle/>
          <a:p>
            <a:pPr fontAlgn="auto">
              <a:spcAft>
                <a:spcPts val="0"/>
              </a:spcAft>
              <a:defRPr/>
            </a:pPr>
            <a:r>
              <a:rPr lang="en-US" dirty="0" err="1">
                <a:solidFill>
                  <a:srgbClr val="00B050"/>
                </a:solidFill>
                <a:latin typeface="Times New Roman" pitchFamily="18" charset="0"/>
                <a:cs typeface="Times New Roman" pitchFamily="18" charset="0"/>
              </a:rPr>
              <a:t>Hadoop</a:t>
            </a:r>
            <a:r>
              <a:rPr lang="en-US" dirty="0">
                <a:solidFill>
                  <a:srgbClr val="00B050"/>
                </a:solidFill>
                <a:latin typeface="Times New Roman" pitchFamily="18" charset="0"/>
                <a:cs typeface="Times New Roman" pitchFamily="18" charset="0"/>
              </a:rPr>
              <a:t> Ecosystem</a:t>
            </a:r>
          </a:p>
        </p:txBody>
      </p:sp>
      <p:sp>
        <p:nvSpPr>
          <p:cNvPr id="19459" name="Content Placeholder 1"/>
          <p:cNvSpPr>
            <a:spLocks noGrp="1"/>
          </p:cNvSpPr>
          <p:nvPr>
            <p:ph idx="1"/>
          </p:nvPr>
        </p:nvSpPr>
        <p:spPr>
          <a:xfrm>
            <a:off x="381000" y="762000"/>
            <a:ext cx="8229600" cy="5791200"/>
          </a:xfrm>
        </p:spPr>
        <p:txBody>
          <a:bodyPr/>
          <a:lstStyle/>
          <a:p>
            <a:pPr>
              <a:lnSpc>
                <a:spcPct val="150000"/>
              </a:lnSpc>
              <a:buFont typeface="Wingdings" pitchFamily="2" charset="2"/>
              <a:buChar char="Ø"/>
            </a:pPr>
            <a:r>
              <a:rPr lang="en-US" sz="2400" b="1" dirty="0">
                <a:latin typeface="Times New Roman" pitchFamily="18" charset="0"/>
                <a:cs typeface="Times New Roman" pitchFamily="18" charset="0"/>
              </a:rPr>
              <a:t>Hive </a:t>
            </a:r>
            <a:r>
              <a:rPr lang="en-US" sz="2400" dirty="0">
                <a:latin typeface="Times New Roman" pitchFamily="18" charset="0"/>
                <a:cs typeface="Times New Roman" pitchFamily="18" charset="0"/>
              </a:rPr>
              <a:t>:  It is SQL-like interface to Hadoop. It is an abstraction on top of MapReduce. allows users to query data in the Hadoop Cluster without knowing java or MapReduce. Uses HiveQL language very similar to SQL.</a:t>
            </a:r>
          </a:p>
          <a:p>
            <a:pPr>
              <a:lnSpc>
                <a:spcPct val="150000"/>
              </a:lnSpc>
              <a:buFont typeface="Wingdings" pitchFamily="2" charset="2"/>
              <a:buChar char="Ø"/>
            </a:pPr>
            <a:r>
              <a:rPr lang="en-US" sz="2400" b="1" dirty="0">
                <a:latin typeface="Times New Roman" pitchFamily="18" charset="0"/>
                <a:cs typeface="Times New Roman" pitchFamily="18" charset="0"/>
              </a:rPr>
              <a:t>Pig</a:t>
            </a:r>
            <a:r>
              <a:rPr lang="en-US" sz="2400" dirty="0">
                <a:latin typeface="Times New Roman" pitchFamily="18" charset="0"/>
                <a:cs typeface="Times New Roman" pitchFamily="18" charset="0"/>
              </a:rPr>
              <a:t> : Pig is an alternative abstraction on top of MapReduce. It uses a dataflow scripting language called as </a:t>
            </a:r>
            <a:r>
              <a:rPr lang="en-US" sz="2400" dirty="0" err="1">
                <a:latin typeface="Times New Roman" pitchFamily="18" charset="0"/>
                <a:cs typeface="Times New Roman" pitchFamily="18" charset="0"/>
              </a:rPr>
              <a:t>PigLatin</a:t>
            </a:r>
            <a:r>
              <a:rPr lang="en-US" sz="2400" dirty="0">
                <a:latin typeface="Times New Roman" pitchFamily="18" charset="0"/>
                <a:cs typeface="Times New Roman" pitchFamily="18" charset="0"/>
              </a:rPr>
              <a:t>. The Pig interpreter runs on the client machine. Takes the </a:t>
            </a:r>
            <a:r>
              <a:rPr lang="en-US" sz="2400" dirty="0" err="1">
                <a:latin typeface="Times New Roman" pitchFamily="18" charset="0"/>
                <a:cs typeface="Times New Roman" pitchFamily="18" charset="0"/>
              </a:rPr>
              <a:t>PigLatin</a:t>
            </a:r>
            <a:r>
              <a:rPr lang="en-US" sz="2400" dirty="0">
                <a:latin typeface="Times New Roman" pitchFamily="18" charset="0"/>
                <a:cs typeface="Times New Roman" pitchFamily="18" charset="0"/>
              </a:rPr>
              <a:t> script and turns it into a series of MapReduce jobs and submits those jobs to the cluster.</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609600"/>
          </a:xfrm>
        </p:spPr>
        <p:txBody>
          <a:bodyPr rtlCol="0">
            <a:normAutofit fontScale="90000"/>
          </a:bodyPr>
          <a:lstStyle/>
          <a:p>
            <a:pPr fontAlgn="auto">
              <a:spcAft>
                <a:spcPts val="0"/>
              </a:spcAft>
              <a:defRPr/>
            </a:pPr>
            <a:r>
              <a:rPr lang="en-US" dirty="0" err="1">
                <a:solidFill>
                  <a:srgbClr val="00B050"/>
                </a:solidFill>
                <a:latin typeface="Times New Roman" pitchFamily="18" charset="0"/>
                <a:cs typeface="Times New Roman" pitchFamily="18" charset="0"/>
              </a:rPr>
              <a:t>Hadoop</a:t>
            </a:r>
            <a:r>
              <a:rPr lang="en-US" dirty="0">
                <a:solidFill>
                  <a:srgbClr val="00B050"/>
                </a:solidFill>
                <a:latin typeface="Times New Roman" pitchFamily="18" charset="0"/>
                <a:cs typeface="Times New Roman" pitchFamily="18" charset="0"/>
              </a:rPr>
              <a:t> Ecosystem</a:t>
            </a:r>
          </a:p>
        </p:txBody>
      </p:sp>
      <p:sp>
        <p:nvSpPr>
          <p:cNvPr id="19459" name="Content Placeholder 1"/>
          <p:cNvSpPr>
            <a:spLocks noGrp="1"/>
          </p:cNvSpPr>
          <p:nvPr>
            <p:ph idx="1"/>
          </p:nvPr>
        </p:nvSpPr>
        <p:spPr>
          <a:xfrm>
            <a:off x="381000" y="762000"/>
            <a:ext cx="8229600" cy="5791200"/>
          </a:xfrm>
        </p:spPr>
        <p:txBody>
          <a:bodyPr/>
          <a:lstStyle/>
          <a:p>
            <a:pPr>
              <a:lnSpc>
                <a:spcPct val="150000"/>
              </a:lnSpc>
              <a:buFont typeface="Wingdings" pitchFamily="2" charset="2"/>
              <a:buChar char="Ø"/>
            </a:pPr>
            <a:r>
              <a:rPr lang="en-US" sz="2400" b="1" dirty="0">
                <a:latin typeface="Times New Roman" pitchFamily="18" charset="0"/>
                <a:cs typeface="Times New Roman" pitchFamily="18" charset="0"/>
              </a:rPr>
              <a:t>HBase</a:t>
            </a:r>
            <a:r>
              <a:rPr lang="en-US" sz="2400" dirty="0">
                <a:latin typeface="Times New Roman" pitchFamily="18" charset="0"/>
                <a:cs typeface="Times New Roman" pitchFamily="18" charset="0"/>
              </a:rPr>
              <a:t> : HBase is "Hadoop Database" .It is 'NoSQL' data store. It can store massive amount of data e.g. Gigabyte, terabyte or even pet bytes of data in a table. </a:t>
            </a:r>
            <a:r>
              <a:rPr lang="en-US" sz="2400" dirty="0" err="1">
                <a:latin typeface="Times New Roman" pitchFamily="18" charset="0"/>
                <a:cs typeface="Times New Roman" pitchFamily="18" charset="0"/>
              </a:rPr>
              <a:t>MapReduce</a:t>
            </a:r>
            <a:r>
              <a:rPr lang="en-US" sz="2400" dirty="0">
                <a:latin typeface="Times New Roman" pitchFamily="18" charset="0"/>
                <a:cs typeface="Times New Roman" pitchFamily="18" charset="0"/>
              </a:rPr>
              <a:t> is not designed for iterative processes.</a:t>
            </a:r>
          </a:p>
          <a:p>
            <a:pPr>
              <a:lnSpc>
                <a:spcPct val="150000"/>
              </a:lnSpc>
              <a:buFont typeface="Wingdings" pitchFamily="2" charset="2"/>
              <a:buChar char="Ø"/>
            </a:pPr>
            <a:r>
              <a:rPr lang="en-US" sz="2400" b="1" dirty="0">
                <a:latin typeface="Times New Roman" pitchFamily="18" charset="0"/>
                <a:cs typeface="Times New Roman" pitchFamily="18" charset="0"/>
              </a:rPr>
              <a:t>Flume : </a:t>
            </a:r>
            <a:r>
              <a:rPr lang="en-US" sz="2400" dirty="0">
                <a:latin typeface="Times New Roman" pitchFamily="18" charset="0"/>
                <a:cs typeface="Times New Roman" pitchFamily="18" charset="0"/>
              </a:rPr>
              <a:t>It is distributed real time data collection service. It efficiently collects, aggregate and move large amounts of data.</a:t>
            </a:r>
          </a:p>
          <a:p>
            <a:pPr>
              <a:lnSpc>
                <a:spcPct val="150000"/>
              </a:lnSpc>
              <a:buFont typeface="Wingdings" pitchFamily="2" charset="2"/>
              <a:buChar char="Ø"/>
            </a:pPr>
            <a:r>
              <a:rPr lang="en-US" sz="2400" b="1" dirty="0">
                <a:latin typeface="Times New Roman" pitchFamily="18" charset="0"/>
                <a:cs typeface="Times New Roman" pitchFamily="18" charset="0"/>
              </a:rPr>
              <a:t>Sqoop  </a:t>
            </a:r>
            <a:r>
              <a:rPr lang="en-US" sz="2400" dirty="0">
                <a:latin typeface="Times New Roman" pitchFamily="18" charset="0"/>
                <a:cs typeface="Times New Roman" pitchFamily="18" charset="0"/>
              </a:rPr>
              <a:t>: It provides a method to import data from tables in relational database into HDFS. It supports easy parallel database import/export. User can insert data from RDBMS to HDFS , Export data from HDFS to back into RDBMS.</a:t>
            </a:r>
          </a:p>
          <a:p>
            <a:pPr marL="365125" lvl="1" indent="-255588">
              <a:spcBef>
                <a:spcPts val="400"/>
              </a:spcBef>
              <a:buSzPct val="68000"/>
              <a:buFont typeface="Arial" charset="0"/>
              <a:buNone/>
            </a:pPr>
            <a:endParaRPr lang="en-US" sz="1200" dirty="0"/>
          </a:p>
          <a:p>
            <a:pPr>
              <a:buFont typeface="Arial" charset="0"/>
              <a:buNone/>
            </a:pPr>
            <a:endParaRPr lang="en-US" sz="1200" dirty="0"/>
          </a:p>
        </p:txBody>
      </p:sp>
    </p:spTree>
    <p:extLst>
      <p:ext uri="{BB962C8B-B14F-4D97-AF65-F5344CB8AC3E}">
        <p14:creationId xmlns:p14="http://schemas.microsoft.com/office/powerpoint/2010/main" val="506418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701AD-726A-4D17-AE4D-5784959D57A4}"/>
              </a:ext>
            </a:extLst>
          </p:cNvPr>
          <p:cNvSpPr>
            <a:spLocks noGrp="1"/>
          </p:cNvSpPr>
          <p:nvPr>
            <p:ph type="title"/>
          </p:nvPr>
        </p:nvSpPr>
        <p:spPr/>
        <p:txBody>
          <a:bodyPr/>
          <a:lstStyle/>
          <a:p>
            <a:r>
              <a:rPr lang="en-US" dirty="0"/>
              <a:t>Introduction to Big Data</a:t>
            </a:r>
          </a:p>
        </p:txBody>
      </p:sp>
      <p:sp>
        <p:nvSpPr>
          <p:cNvPr id="3" name="Text Placeholder 2">
            <a:extLst>
              <a:ext uri="{FF2B5EF4-FFF2-40B4-BE49-F238E27FC236}">
                <a16:creationId xmlns:a16="http://schemas.microsoft.com/office/drawing/2014/main" id="{B53E43F7-3A01-4B09-8BB8-60741BF2767F}"/>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61544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rtlCol="0">
            <a:normAutofit fontScale="92500"/>
          </a:bodyPr>
          <a:lstStyle/>
          <a:p>
            <a:pPr fontAlgn="auto">
              <a:lnSpc>
                <a:spcPct val="150000"/>
              </a:lnSpc>
              <a:spcAft>
                <a:spcPts val="0"/>
              </a:spcAft>
              <a:buFont typeface="Wingdings" pitchFamily="2" charset="2"/>
              <a:buChar char="Ø"/>
              <a:defRPr/>
            </a:pPr>
            <a:r>
              <a:rPr lang="en-US" sz="2400" b="1" dirty="0">
                <a:latin typeface="Times New Roman" pitchFamily="18" charset="0"/>
                <a:cs typeface="Times New Roman" pitchFamily="18" charset="0"/>
              </a:rPr>
              <a:t>Oozie </a:t>
            </a:r>
            <a:r>
              <a:rPr lang="en-US" sz="2400" dirty="0">
                <a:latin typeface="Times New Roman" pitchFamily="18" charset="0"/>
                <a:cs typeface="Times New Roman" pitchFamily="18" charset="0"/>
              </a:rPr>
              <a:t>- Oozie is workflow management project. Oozie allows developers to create a workflow of MapReduce jobs including dependencies between jobs. The </a:t>
            </a:r>
            <a:r>
              <a:rPr lang="en-US" sz="2400" dirty="0" err="1">
                <a:latin typeface="Times New Roman" pitchFamily="18" charset="0"/>
                <a:cs typeface="Times New Roman" pitchFamily="18" charset="0"/>
              </a:rPr>
              <a:t>Oozie</a:t>
            </a:r>
            <a:r>
              <a:rPr lang="en-US" sz="2400" dirty="0">
                <a:latin typeface="Times New Roman" pitchFamily="18" charset="0"/>
                <a:cs typeface="Times New Roman" pitchFamily="18" charset="0"/>
              </a:rPr>
              <a:t> server submits the jobs to the server in the correct sequence.</a:t>
            </a:r>
          </a:p>
          <a:p>
            <a:pPr marL="365760" lvl="1" indent="-256032" fontAlgn="auto">
              <a:lnSpc>
                <a:spcPct val="150000"/>
              </a:lnSpc>
              <a:spcBef>
                <a:spcPts val="400"/>
              </a:spcBef>
              <a:spcAft>
                <a:spcPts val="0"/>
              </a:spcAft>
              <a:buSzPct val="68000"/>
              <a:buFont typeface="Wingdings" pitchFamily="2" charset="2"/>
              <a:buChar char="Ø"/>
              <a:defRPr/>
            </a:pPr>
            <a:r>
              <a:rPr lang="en-US" sz="2400" b="1" dirty="0">
                <a:latin typeface="Times New Roman" pitchFamily="18" charset="0"/>
                <a:cs typeface="Times New Roman" pitchFamily="18" charset="0"/>
              </a:rPr>
              <a:t>Hue </a:t>
            </a:r>
            <a:r>
              <a:rPr lang="en-US" sz="2400" dirty="0">
                <a:latin typeface="Times New Roman" pitchFamily="18" charset="0"/>
                <a:cs typeface="Times New Roman" pitchFamily="18" charset="0"/>
              </a:rPr>
              <a:t>: It is an open source web interface that supports Apache Hadoop and its ecosystem licensed under the Apache </a:t>
            </a:r>
            <a:r>
              <a:rPr lang="en-US" sz="2400" dirty="0" err="1">
                <a:latin typeface="Times New Roman" pitchFamily="18" charset="0"/>
                <a:cs typeface="Times New Roman" pitchFamily="18" charset="0"/>
              </a:rPr>
              <a:t>licence</a:t>
            </a:r>
            <a:r>
              <a:rPr lang="en-US" sz="2400" dirty="0">
                <a:latin typeface="Times New Roman" pitchFamily="18" charset="0"/>
                <a:cs typeface="Times New Roman" pitchFamily="18" charset="0"/>
              </a:rPr>
              <a:t>. Hue aggregates the most common Apache </a:t>
            </a:r>
            <a:r>
              <a:rPr lang="en-US" sz="2400" dirty="0" err="1">
                <a:latin typeface="Times New Roman" pitchFamily="18" charset="0"/>
                <a:cs typeface="Times New Roman" pitchFamily="18" charset="0"/>
              </a:rPr>
              <a:t>Hadoop</a:t>
            </a:r>
            <a:r>
              <a:rPr lang="en-US" sz="2400" dirty="0">
                <a:latin typeface="Times New Roman" pitchFamily="18" charset="0"/>
                <a:cs typeface="Times New Roman" pitchFamily="18" charset="0"/>
              </a:rPr>
              <a:t> components into a single interface and targets the user experience/UI Toolkit.</a:t>
            </a:r>
          </a:p>
          <a:p>
            <a:pPr marL="365760" lvl="1" indent="-256032" fontAlgn="auto">
              <a:spcBef>
                <a:spcPts val="400"/>
              </a:spcBef>
              <a:spcAft>
                <a:spcPts val="0"/>
              </a:spcAft>
              <a:buSzPct val="68000"/>
              <a:buFont typeface="Arial" pitchFamily="34" charset="0"/>
              <a:buNone/>
              <a:defRPr/>
            </a:pPr>
            <a:endParaRPr lang="en-US" sz="1200" dirty="0"/>
          </a:p>
          <a:p>
            <a:pPr fontAlgn="auto">
              <a:spcAft>
                <a:spcPts val="0"/>
              </a:spcAft>
              <a:buFont typeface="Arial" pitchFamily="34" charset="0"/>
              <a:buChar char="•"/>
              <a:defRPr/>
            </a:pPr>
            <a:endParaRPr lang="en-US" dirty="0"/>
          </a:p>
        </p:txBody>
      </p:sp>
      <p:sp>
        <p:nvSpPr>
          <p:cNvPr id="20483" name="Title 2"/>
          <p:cNvSpPr>
            <a:spLocks noGrp="1"/>
          </p:cNvSpPr>
          <p:nvPr>
            <p:ph type="title"/>
          </p:nvPr>
        </p:nvSpPr>
        <p:spPr/>
        <p:txBody>
          <a:bodyPr/>
          <a:lstStyle/>
          <a:p>
            <a:r>
              <a:rPr lang="en-US" dirty="0" err="1">
                <a:solidFill>
                  <a:srgbClr val="00B050"/>
                </a:solidFill>
                <a:latin typeface="Times New Roman" pitchFamily="18" charset="0"/>
                <a:cs typeface="Times New Roman" pitchFamily="18" charset="0"/>
              </a:rPr>
              <a:t>Hadoop</a:t>
            </a:r>
            <a:r>
              <a:rPr lang="en-US" dirty="0">
                <a:solidFill>
                  <a:srgbClr val="00B050"/>
                </a:solidFill>
                <a:latin typeface="Times New Roman" pitchFamily="18" charset="0"/>
                <a:cs typeface="Times New Roman" pitchFamily="18" charset="0"/>
              </a:rPr>
              <a:t> Ecosystem</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rtlCol="0">
            <a:normAutofit fontScale="92500" lnSpcReduction="20000"/>
          </a:bodyPr>
          <a:lstStyle/>
          <a:p>
            <a:pPr marL="365760" lvl="1" indent="-256032" fontAlgn="auto">
              <a:lnSpc>
                <a:spcPct val="150000"/>
              </a:lnSpc>
              <a:spcBef>
                <a:spcPts val="400"/>
              </a:spcBef>
              <a:spcAft>
                <a:spcPts val="0"/>
              </a:spcAft>
              <a:buSzPct val="68000"/>
              <a:buFont typeface="Wingdings" pitchFamily="2" charset="2"/>
              <a:buChar char="Ø"/>
              <a:defRPr/>
            </a:pPr>
            <a:r>
              <a:rPr lang="en-US" sz="2400" b="1" dirty="0">
                <a:latin typeface="Times New Roman" pitchFamily="18" charset="0"/>
                <a:cs typeface="Times New Roman" pitchFamily="18" charset="0"/>
              </a:rPr>
              <a:t>Mahout </a:t>
            </a:r>
            <a:r>
              <a:rPr lang="en-US" sz="2400" dirty="0">
                <a:latin typeface="Times New Roman" pitchFamily="18" charset="0"/>
                <a:cs typeface="Times New Roman" pitchFamily="18" charset="0"/>
              </a:rPr>
              <a:t>- It is machine learning tool. It supports distributed and scalable machine learning algorithms on the </a:t>
            </a:r>
            <a:r>
              <a:rPr lang="en-US" sz="2400" dirty="0" err="1">
                <a:latin typeface="Times New Roman" pitchFamily="18" charset="0"/>
                <a:cs typeface="Times New Roman" pitchFamily="18" charset="0"/>
              </a:rPr>
              <a:t>Hadoop</a:t>
            </a:r>
            <a:r>
              <a:rPr lang="en-US" sz="2400" dirty="0">
                <a:latin typeface="Times New Roman" pitchFamily="18" charset="0"/>
                <a:cs typeface="Times New Roman" pitchFamily="18" charset="0"/>
              </a:rPr>
              <a:t> Platform and helps in building intelligent applications easier and faster. It can provide distributed data mining function combined with </a:t>
            </a:r>
            <a:r>
              <a:rPr lang="en-US" sz="2400" dirty="0" err="1">
                <a:latin typeface="Times New Roman" pitchFamily="18" charset="0"/>
                <a:cs typeface="Times New Roman" pitchFamily="18" charset="0"/>
              </a:rPr>
              <a:t>Hadoop</a:t>
            </a:r>
            <a:r>
              <a:rPr lang="en-US" sz="2400" dirty="0">
                <a:latin typeface="Times New Roman" pitchFamily="18" charset="0"/>
                <a:cs typeface="Times New Roman" pitchFamily="18" charset="0"/>
              </a:rPr>
              <a:t>.</a:t>
            </a:r>
          </a:p>
          <a:p>
            <a:pPr marL="365760" lvl="1" indent="-256032" fontAlgn="auto">
              <a:lnSpc>
                <a:spcPct val="150000"/>
              </a:lnSpc>
              <a:spcBef>
                <a:spcPts val="400"/>
              </a:spcBef>
              <a:spcAft>
                <a:spcPts val="0"/>
              </a:spcAft>
              <a:buSzPct val="68000"/>
              <a:buFont typeface="Wingdings" pitchFamily="2" charset="2"/>
              <a:buChar char="Ø"/>
              <a:defRPr/>
            </a:pPr>
            <a:r>
              <a:rPr lang="en-US" sz="2400" b="1" dirty="0" err="1">
                <a:latin typeface="Times New Roman" pitchFamily="18" charset="0"/>
                <a:cs typeface="Times New Roman" pitchFamily="18" charset="0"/>
              </a:rPr>
              <a:t>ZooKeeper</a:t>
            </a:r>
            <a:r>
              <a:rPr lang="en-US" sz="2400" b="1" dirty="0">
                <a:latin typeface="Times New Roman" pitchFamily="18" charset="0"/>
                <a:cs typeface="Times New Roman" pitchFamily="18" charset="0"/>
              </a:rPr>
              <a:t> : </a:t>
            </a:r>
            <a:r>
              <a:rPr lang="en-US" sz="2400" dirty="0">
                <a:latin typeface="Times New Roman" pitchFamily="18" charset="0"/>
                <a:cs typeface="Times New Roman" pitchFamily="18" charset="0"/>
              </a:rPr>
              <a:t>It is a centralized service for maintaining configuration information . It provides distributed synchronization. It contains a set of tools to build distributed applications that can safely handle partial failures. Zookeeper was designed to store coordination data, status information, configuration , location information about distributed application. </a:t>
            </a:r>
          </a:p>
          <a:p>
            <a:pPr marL="365760" lvl="1" indent="-256032" fontAlgn="auto">
              <a:spcBef>
                <a:spcPts val="400"/>
              </a:spcBef>
              <a:spcAft>
                <a:spcPts val="0"/>
              </a:spcAft>
              <a:buSzPct val="68000"/>
              <a:buFont typeface="Arial" pitchFamily="34" charset="0"/>
              <a:buNone/>
              <a:defRPr/>
            </a:pPr>
            <a:endParaRPr lang="en-US" sz="1200" dirty="0"/>
          </a:p>
          <a:p>
            <a:pPr fontAlgn="auto">
              <a:spcAft>
                <a:spcPts val="0"/>
              </a:spcAft>
              <a:buFont typeface="Arial" pitchFamily="34" charset="0"/>
              <a:buChar char="•"/>
              <a:defRPr/>
            </a:pPr>
            <a:endParaRPr lang="en-US" dirty="0"/>
          </a:p>
        </p:txBody>
      </p:sp>
      <p:sp>
        <p:nvSpPr>
          <p:cNvPr id="20483" name="Title 2"/>
          <p:cNvSpPr>
            <a:spLocks noGrp="1"/>
          </p:cNvSpPr>
          <p:nvPr>
            <p:ph type="title"/>
          </p:nvPr>
        </p:nvSpPr>
        <p:spPr/>
        <p:txBody>
          <a:bodyPr/>
          <a:lstStyle/>
          <a:p>
            <a:r>
              <a:rPr lang="en-US" dirty="0" err="1">
                <a:solidFill>
                  <a:srgbClr val="00B050"/>
                </a:solidFill>
                <a:latin typeface="Times New Roman" pitchFamily="18" charset="0"/>
                <a:cs typeface="Times New Roman" pitchFamily="18" charset="0"/>
              </a:rPr>
              <a:t>Hadoop</a:t>
            </a:r>
            <a:r>
              <a:rPr lang="en-US" dirty="0">
                <a:solidFill>
                  <a:srgbClr val="00B050"/>
                </a:solidFill>
                <a:latin typeface="Times New Roman" pitchFamily="18" charset="0"/>
                <a:cs typeface="Times New Roman" pitchFamily="18" charset="0"/>
              </a:rPr>
              <a:t> Ecosystem</a:t>
            </a:r>
          </a:p>
        </p:txBody>
      </p:sp>
    </p:spTree>
    <p:extLst>
      <p:ext uri="{BB962C8B-B14F-4D97-AF65-F5344CB8AC3E}">
        <p14:creationId xmlns:p14="http://schemas.microsoft.com/office/powerpoint/2010/main" val="42761181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Basic Introduction to Apache Hadoop">
            <a:hlinkClick r:id="" action="ppaction://media"/>
            <a:extLst>
              <a:ext uri="{FF2B5EF4-FFF2-40B4-BE49-F238E27FC236}">
                <a16:creationId xmlns:a16="http://schemas.microsoft.com/office/drawing/2014/main" id="{FE07E492-A10E-4435-B238-57F8D4A8FC7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16589" y="643466"/>
            <a:ext cx="7710820" cy="5571067"/>
          </a:xfrm>
          <a:prstGeom prst="rect">
            <a:avLst/>
          </a:prstGeom>
        </p:spPr>
      </p:pic>
    </p:spTree>
    <p:extLst>
      <p:ext uri="{BB962C8B-B14F-4D97-AF65-F5344CB8AC3E}">
        <p14:creationId xmlns:p14="http://schemas.microsoft.com/office/powerpoint/2010/main" val="3016627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95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6D8E2-7553-4431-9F8A-E9205B730977}"/>
              </a:ext>
            </a:extLst>
          </p:cNvPr>
          <p:cNvSpPr>
            <a:spLocks noGrp="1"/>
          </p:cNvSpPr>
          <p:nvPr>
            <p:ph type="ctrTitle"/>
          </p:nvPr>
        </p:nvSpPr>
        <p:spPr/>
        <p:txBody>
          <a:bodyPr/>
          <a:lstStyle/>
          <a:p>
            <a:r>
              <a:rPr lang="en-US" sz="5400" i="1" dirty="0">
                <a:solidFill>
                  <a:srgbClr val="002060"/>
                </a:solidFill>
                <a:latin typeface="Bookman Old Style" panose="02050604050505020204" pitchFamily="18" charset="0"/>
              </a:rPr>
              <a:t>Quiz Time</a:t>
            </a:r>
            <a:endParaRPr lang="en-US" dirty="0"/>
          </a:p>
        </p:txBody>
      </p:sp>
      <p:sp>
        <p:nvSpPr>
          <p:cNvPr id="3" name="Subtitle 2">
            <a:extLst>
              <a:ext uri="{FF2B5EF4-FFF2-40B4-BE49-F238E27FC236}">
                <a16:creationId xmlns:a16="http://schemas.microsoft.com/office/drawing/2014/main" id="{5FD58EE3-62B9-49A8-8352-8E9DBDC7DA78}"/>
              </a:ext>
            </a:extLst>
          </p:cNvPr>
          <p:cNvSpPr>
            <a:spLocks noGrp="1"/>
          </p:cNvSpPr>
          <p:nvPr>
            <p:ph type="subTitle" idx="1"/>
          </p:nvPr>
        </p:nvSpPr>
        <p:spPr>
          <a:xfrm>
            <a:off x="1219200" y="3886200"/>
            <a:ext cx="7239000" cy="1752600"/>
          </a:xfrm>
        </p:spPr>
        <p:txBody>
          <a:bodyPr/>
          <a:lstStyle/>
          <a:p>
            <a:r>
              <a:rPr lang="en-US" sz="2800" dirty="0">
                <a:hlinkClick r:id="rId2"/>
              </a:rPr>
              <a:t>https://forms.office.com/r/Qx2g003PR2</a:t>
            </a:r>
            <a:r>
              <a:rPr lang="en-US" sz="2800" dirty="0"/>
              <a:t> </a:t>
            </a:r>
          </a:p>
          <a:p>
            <a:r>
              <a:rPr lang="en-US" sz="2800" dirty="0"/>
              <a:t>Link will be active on 30</a:t>
            </a:r>
            <a:r>
              <a:rPr lang="en-US" sz="2800" baseline="30000" dirty="0"/>
              <a:t>th</a:t>
            </a:r>
            <a:r>
              <a:rPr lang="en-US" sz="2800" dirty="0"/>
              <a:t> July 2024 at 9:30 am. Duration for the quiz is 30 mins.</a:t>
            </a:r>
          </a:p>
        </p:txBody>
      </p:sp>
    </p:spTree>
    <p:extLst>
      <p:ext uri="{BB962C8B-B14F-4D97-AF65-F5344CB8AC3E}">
        <p14:creationId xmlns:p14="http://schemas.microsoft.com/office/powerpoint/2010/main" val="16401134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6D8E2-7553-4431-9F8A-E9205B730977}"/>
              </a:ext>
            </a:extLst>
          </p:cNvPr>
          <p:cNvSpPr>
            <a:spLocks noGrp="1"/>
          </p:cNvSpPr>
          <p:nvPr>
            <p:ph type="ctrTitle"/>
          </p:nvPr>
        </p:nvSpPr>
        <p:spPr/>
        <p:txBody>
          <a:bodyPr/>
          <a:lstStyle/>
          <a:p>
            <a:r>
              <a:rPr lang="en-US" sz="5400" i="1" dirty="0">
                <a:solidFill>
                  <a:srgbClr val="002060"/>
                </a:solidFill>
                <a:latin typeface="Bookman Old Style" panose="02050604050505020204" pitchFamily="18" charset="0"/>
              </a:rPr>
              <a:t>Thank You</a:t>
            </a:r>
            <a:r>
              <a:rPr lang="en-US" dirty="0"/>
              <a:t> </a:t>
            </a:r>
          </a:p>
        </p:txBody>
      </p:sp>
      <p:sp>
        <p:nvSpPr>
          <p:cNvPr id="3" name="Subtitle 2">
            <a:extLst>
              <a:ext uri="{FF2B5EF4-FFF2-40B4-BE49-F238E27FC236}">
                <a16:creationId xmlns:a16="http://schemas.microsoft.com/office/drawing/2014/main" id="{5FD58EE3-62B9-49A8-8352-8E9DBDC7DA78}"/>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595218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22312-989B-4C00-BED5-25153803351E}"/>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F41BEA50-FA29-4CAC-AE1F-7D5162072A66}"/>
              </a:ext>
            </a:extLst>
          </p:cNvPr>
          <p:cNvSpPr>
            <a:spLocks noGrp="1"/>
          </p:cNvSpPr>
          <p:nvPr>
            <p:ph idx="1"/>
          </p:nvPr>
        </p:nvSpPr>
        <p:spPr/>
        <p:txBody>
          <a:bodyPr/>
          <a:lstStyle/>
          <a:p>
            <a:r>
              <a:rPr lang="en-US" dirty="0"/>
              <a:t>Definition (not a standard one) of Big Data</a:t>
            </a:r>
          </a:p>
          <a:p>
            <a:r>
              <a:rPr lang="en-US" dirty="0"/>
              <a:t>Characteristics of Big Data (4/5 Vs)</a:t>
            </a:r>
          </a:p>
          <a:p>
            <a:r>
              <a:rPr lang="en-US" dirty="0"/>
              <a:t>Traditional verses Big Data Solutions</a:t>
            </a:r>
          </a:p>
          <a:p>
            <a:r>
              <a:rPr lang="en-US" dirty="0"/>
              <a:t>Application areas</a:t>
            </a:r>
          </a:p>
        </p:txBody>
      </p:sp>
    </p:spTree>
    <p:extLst>
      <p:ext uri="{BB962C8B-B14F-4D97-AF65-F5344CB8AC3E}">
        <p14:creationId xmlns:p14="http://schemas.microsoft.com/office/powerpoint/2010/main" val="2784471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533400" y="0"/>
            <a:ext cx="8229600" cy="1143000"/>
          </a:xfrm>
        </p:spPr>
        <p:txBody>
          <a:bodyPr/>
          <a:lstStyle/>
          <a:p>
            <a:r>
              <a:rPr lang="en-US" sz="4000" dirty="0">
                <a:solidFill>
                  <a:srgbClr val="00B050"/>
                </a:solidFill>
              </a:rPr>
              <a:t>Big Data Definition</a:t>
            </a:r>
          </a:p>
        </p:txBody>
      </p:sp>
      <p:sp>
        <p:nvSpPr>
          <p:cNvPr id="3" name="Content Placeholder 2"/>
          <p:cNvSpPr>
            <a:spLocks noGrp="1"/>
          </p:cNvSpPr>
          <p:nvPr>
            <p:ph idx="1"/>
          </p:nvPr>
        </p:nvSpPr>
        <p:spPr>
          <a:xfrm>
            <a:off x="457200" y="1143000"/>
            <a:ext cx="8001000" cy="3810000"/>
          </a:xfrm>
        </p:spPr>
        <p:txBody>
          <a:bodyPr rtlCol="0">
            <a:normAutofit/>
          </a:bodyPr>
          <a:lstStyle/>
          <a:p>
            <a:pPr algn="just" fontAlgn="auto">
              <a:spcAft>
                <a:spcPts val="0"/>
              </a:spcAft>
              <a:buFont typeface="Arial" pitchFamily="34" charset="0"/>
              <a:buChar char="•"/>
              <a:defRPr/>
            </a:pPr>
            <a:r>
              <a:rPr lang="en-US" sz="2400" dirty="0">
                <a:solidFill>
                  <a:srgbClr val="0070C0"/>
                </a:solidFill>
                <a:latin typeface="Times New Roman" pitchFamily="18" charset="0"/>
                <a:cs typeface="Times New Roman" pitchFamily="18" charset="0"/>
              </a:rPr>
              <a:t>Data sets </a:t>
            </a:r>
            <a:r>
              <a:rPr lang="en-US" sz="2400" dirty="0">
                <a:latin typeface="Times New Roman" pitchFamily="18" charset="0"/>
                <a:cs typeface="Times New Roman" pitchFamily="18" charset="0"/>
              </a:rPr>
              <a:t>that are </a:t>
            </a:r>
            <a:r>
              <a:rPr lang="en-US" sz="2400" dirty="0">
                <a:solidFill>
                  <a:srgbClr val="0070C0"/>
                </a:solidFill>
                <a:latin typeface="Times New Roman" pitchFamily="18" charset="0"/>
                <a:cs typeface="Times New Roman" pitchFamily="18" charset="0"/>
              </a:rPr>
              <a:t>too large and complex </a:t>
            </a:r>
            <a:r>
              <a:rPr lang="en-US" sz="2400" dirty="0">
                <a:latin typeface="Times New Roman" pitchFamily="18" charset="0"/>
                <a:cs typeface="Times New Roman" pitchFamily="18" charset="0"/>
              </a:rPr>
              <a:t>to manipulate or interrogate with standard methods or tools.</a:t>
            </a:r>
          </a:p>
          <a:p>
            <a:pPr algn="just" fontAlgn="auto">
              <a:spcAft>
                <a:spcPts val="0"/>
              </a:spcAft>
              <a:buFont typeface="Arial" pitchFamily="34" charset="0"/>
              <a:buNone/>
              <a:defRPr/>
            </a:pPr>
            <a:endParaRPr lang="en-US" sz="2400" dirty="0">
              <a:latin typeface="Times New Roman" pitchFamily="18" charset="0"/>
              <a:cs typeface="Times New Roman" pitchFamily="18" charset="0"/>
            </a:endParaRPr>
          </a:p>
          <a:p>
            <a:pPr algn="just" fontAlgn="auto">
              <a:spcAft>
                <a:spcPts val="0"/>
              </a:spcAft>
              <a:buFont typeface="Arial" pitchFamily="34" charset="0"/>
              <a:buNone/>
              <a:defRPr/>
            </a:pPr>
            <a:endParaRPr lang="en-US" sz="2400" dirty="0">
              <a:latin typeface="Times New Roman" pitchFamily="18" charset="0"/>
              <a:cs typeface="Times New Roman" pitchFamily="18" charset="0"/>
            </a:endParaRPr>
          </a:p>
          <a:p>
            <a:pPr algn="just" fontAlgn="auto">
              <a:spcAft>
                <a:spcPts val="0"/>
              </a:spcAft>
              <a:buFont typeface="Arial" pitchFamily="34" charset="0"/>
              <a:buChar char="•"/>
              <a:defRPr/>
            </a:pPr>
            <a:r>
              <a:rPr lang="en-US" sz="2400" dirty="0">
                <a:latin typeface="Times New Roman" pitchFamily="18" charset="0"/>
                <a:cs typeface="Times New Roman" pitchFamily="18" charset="0"/>
              </a:rPr>
              <a:t>“</a:t>
            </a:r>
            <a:r>
              <a:rPr lang="en-US" sz="2400" b="1" dirty="0">
                <a:solidFill>
                  <a:srgbClr val="800000"/>
                </a:solidFill>
                <a:latin typeface="Times New Roman" pitchFamily="18" charset="0"/>
                <a:cs typeface="Times New Roman" pitchFamily="18" charset="0"/>
              </a:rPr>
              <a:t>Big Data</a:t>
            </a:r>
            <a:r>
              <a:rPr lang="en-US" sz="2400" dirty="0">
                <a:latin typeface="Times New Roman" pitchFamily="18" charset="0"/>
                <a:cs typeface="Times New Roman" pitchFamily="18" charset="0"/>
              </a:rPr>
              <a:t>” is data whose </a:t>
            </a:r>
            <a:r>
              <a:rPr lang="en-US" sz="2400" dirty="0">
                <a:solidFill>
                  <a:srgbClr val="2E08B8"/>
                </a:solidFill>
                <a:latin typeface="Times New Roman" pitchFamily="18" charset="0"/>
                <a:cs typeface="Times New Roman" pitchFamily="18" charset="0"/>
              </a:rPr>
              <a:t>scale, diversity, and complexity </a:t>
            </a:r>
            <a:r>
              <a:rPr lang="en-US" sz="2400" b="1" dirty="0">
                <a:solidFill>
                  <a:srgbClr val="C00000"/>
                </a:solidFill>
                <a:latin typeface="Times New Roman" pitchFamily="18" charset="0"/>
                <a:cs typeface="Times New Roman" pitchFamily="18" charset="0"/>
              </a:rPr>
              <a:t>require new architecture, techniques, algorithms, and analytics </a:t>
            </a:r>
            <a:r>
              <a:rPr lang="en-US" sz="2400" dirty="0">
                <a:latin typeface="Times New Roman" pitchFamily="18" charset="0"/>
                <a:cs typeface="Times New Roman" pitchFamily="18" charset="0"/>
              </a:rPr>
              <a:t>to manage  and </a:t>
            </a:r>
            <a:r>
              <a:rPr lang="en-US" sz="2400" b="1" dirty="0">
                <a:latin typeface="Times New Roman" pitchFamily="18" charset="0"/>
                <a:cs typeface="Times New Roman" pitchFamily="18" charset="0"/>
              </a:rPr>
              <a:t>extract value and hidden knowledge </a:t>
            </a:r>
            <a:r>
              <a:rPr lang="en-US" sz="2400" dirty="0">
                <a:latin typeface="Times New Roman" pitchFamily="18" charset="0"/>
                <a:cs typeface="Times New Roman" pitchFamily="18" charset="0"/>
              </a:rPr>
              <a:t>from it.</a:t>
            </a:r>
          </a:p>
          <a:p>
            <a:pPr algn="just" fontAlgn="auto">
              <a:spcAft>
                <a:spcPts val="0"/>
              </a:spcAft>
              <a:buFont typeface="Arial" pitchFamily="34" charset="0"/>
              <a:buNone/>
              <a:defRPr/>
            </a:pPr>
            <a:r>
              <a:rPr lang="en-US" sz="2400" dirty="0">
                <a:latin typeface="Times New Roman" pitchFamily="18" charset="0"/>
                <a:cs typeface="Times New Roman" pitchFamily="18" charset="0"/>
              </a:rPr>
              <a:t>            Examples : Google, Yahoo, </a:t>
            </a:r>
            <a:r>
              <a:rPr lang="en-US" sz="2400" dirty="0" err="1">
                <a:latin typeface="Times New Roman" pitchFamily="18" charset="0"/>
                <a:cs typeface="Times New Roman" pitchFamily="18" charset="0"/>
              </a:rPr>
              <a:t>Facebook</a:t>
            </a:r>
            <a:r>
              <a:rPr lang="en-US" sz="2400" dirty="0">
                <a:latin typeface="Times New Roman" pitchFamily="18" charset="0"/>
                <a:cs typeface="Times New Roman" pitchFamily="18" charset="0"/>
              </a:rPr>
              <a:t>, eBay, Amazon …</a:t>
            </a:r>
          </a:p>
          <a:p>
            <a:pPr algn="just" fontAlgn="auto">
              <a:spcAft>
                <a:spcPts val="0"/>
              </a:spcAft>
              <a:buFont typeface="Arial" pitchFamily="34" charset="0"/>
              <a:buChar char="•"/>
              <a:defRPr/>
            </a:pPr>
            <a:endParaRPr lang="en-US" sz="2400" dirty="0">
              <a:latin typeface="Times New Roman" pitchFamily="18"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en-US" dirty="0">
                <a:solidFill>
                  <a:srgbClr val="008000"/>
                </a:solidFill>
                <a:latin typeface="Times New Roman" pitchFamily="18" charset="0"/>
                <a:cs typeface="Times New Roman" pitchFamily="18" charset="0"/>
              </a:rPr>
              <a:t>Big Data Characteristics (4Vs)</a:t>
            </a:r>
          </a:p>
        </p:txBody>
      </p:sp>
      <p:pic>
        <p:nvPicPr>
          <p:cNvPr id="4" name="Picture 3"/>
          <p:cNvPicPr>
            <a:picLocks noChangeAspect="1"/>
          </p:cNvPicPr>
          <p:nvPr/>
        </p:nvPicPr>
        <p:blipFill>
          <a:blip r:embed="rId3"/>
          <a:srcRect/>
          <a:stretch>
            <a:fillRect/>
          </a:stretch>
        </p:blipFill>
        <p:spPr bwMode="auto">
          <a:xfrm>
            <a:off x="685800" y="1447800"/>
            <a:ext cx="8077200" cy="4618038"/>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Content Placeholder 1"/>
          <p:cNvSpPr>
            <a:spLocks noGrp="1"/>
          </p:cNvSpPr>
          <p:nvPr>
            <p:ph idx="1"/>
          </p:nvPr>
        </p:nvSpPr>
        <p:spPr/>
        <p:txBody>
          <a:bodyPr/>
          <a:lstStyle/>
          <a:p>
            <a:endParaRPr lang="en-US"/>
          </a:p>
        </p:txBody>
      </p:sp>
      <p:pic>
        <p:nvPicPr>
          <p:cNvPr id="6148" name="Picture 2" descr="http://m.c.lnkd.licdn.com/mpr/mpr/p/5/005/06f/36e/30d4cf8.jpg"/>
          <p:cNvPicPr>
            <a:picLocks noChangeAspect="1" noChangeArrowheads="1"/>
          </p:cNvPicPr>
          <p:nvPr/>
        </p:nvPicPr>
        <p:blipFill>
          <a:blip r:embed="rId2"/>
          <a:srcRect/>
          <a:stretch>
            <a:fillRect/>
          </a:stretch>
        </p:blipFill>
        <p:spPr bwMode="auto">
          <a:xfrm>
            <a:off x="304800" y="228600"/>
            <a:ext cx="8534400" cy="6629400"/>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2"/>
          <p:cNvSpPr>
            <a:spLocks noGrp="1"/>
          </p:cNvSpPr>
          <p:nvPr>
            <p:ph type="title"/>
          </p:nvPr>
        </p:nvSpPr>
        <p:spPr/>
        <p:txBody>
          <a:bodyPr/>
          <a:lstStyle/>
          <a:p>
            <a:r>
              <a:rPr lang="en-US" sz="4000" dirty="0">
                <a:solidFill>
                  <a:srgbClr val="00B050"/>
                </a:solidFill>
                <a:latin typeface="Times New Roman" pitchFamily="18" charset="0"/>
                <a:cs typeface="Times New Roman" pitchFamily="18" charset="0"/>
              </a:rPr>
              <a:t>Why Big Data Mining???</a:t>
            </a:r>
          </a:p>
        </p:txBody>
      </p:sp>
      <p:pic>
        <p:nvPicPr>
          <p:cNvPr id="15364" name="Picture 2"/>
          <p:cNvPicPr>
            <a:picLocks noChangeAspect="1" noChangeArrowheads="1"/>
          </p:cNvPicPr>
          <p:nvPr/>
        </p:nvPicPr>
        <p:blipFill>
          <a:blip r:embed="rId3"/>
          <a:srcRect/>
          <a:stretch>
            <a:fillRect/>
          </a:stretch>
        </p:blipFill>
        <p:spPr bwMode="auto">
          <a:xfrm>
            <a:off x="685800" y="1543050"/>
            <a:ext cx="7848600" cy="4513263"/>
          </a:xfrm>
          <a:prstGeom prst="rect">
            <a:avLst/>
          </a:prstGeom>
          <a:noFill/>
          <a:ln w="9525">
            <a:noFill/>
            <a:miter lim="800000"/>
            <a:headEnd/>
            <a:tailEnd/>
          </a:ln>
        </p:spPr>
      </p:pic>
      <p:sp>
        <p:nvSpPr>
          <p:cNvPr id="15365" name="TextBox 4"/>
          <p:cNvSpPr txBox="1">
            <a:spLocks noChangeArrowheads="1"/>
          </p:cNvSpPr>
          <p:nvPr/>
        </p:nvSpPr>
        <p:spPr bwMode="auto">
          <a:xfrm>
            <a:off x="2362200" y="5257800"/>
            <a:ext cx="1219200" cy="369888"/>
          </a:xfrm>
          <a:prstGeom prst="rect">
            <a:avLst/>
          </a:prstGeom>
          <a:noFill/>
          <a:ln w="9525">
            <a:noFill/>
            <a:miter lim="800000"/>
            <a:headEnd/>
            <a:tailEnd/>
          </a:ln>
        </p:spPr>
        <p:txBody>
          <a:bodyPr>
            <a:spAutoFit/>
          </a:bodyPr>
          <a:lstStyle/>
          <a:p>
            <a:r>
              <a:rPr lang="en-US">
                <a:solidFill>
                  <a:schemeClr val="bg1"/>
                </a:solidFill>
                <a:latin typeface="Calibri" pitchFamily="34" charset="0"/>
              </a:rPr>
              <a:t>Data</a:t>
            </a:r>
          </a:p>
        </p:txBody>
      </p:sp>
      <p:sp>
        <p:nvSpPr>
          <p:cNvPr id="15366" name="TextBox 5"/>
          <p:cNvSpPr txBox="1">
            <a:spLocks noChangeArrowheads="1"/>
          </p:cNvSpPr>
          <p:nvPr/>
        </p:nvSpPr>
        <p:spPr bwMode="auto">
          <a:xfrm>
            <a:off x="2133600" y="4495800"/>
            <a:ext cx="1600200" cy="369888"/>
          </a:xfrm>
          <a:prstGeom prst="rect">
            <a:avLst/>
          </a:prstGeom>
          <a:noFill/>
          <a:ln w="9525">
            <a:noFill/>
            <a:miter lim="800000"/>
            <a:headEnd/>
            <a:tailEnd/>
          </a:ln>
        </p:spPr>
        <p:txBody>
          <a:bodyPr>
            <a:spAutoFit/>
          </a:bodyPr>
          <a:lstStyle/>
          <a:p>
            <a:r>
              <a:rPr lang="en-US">
                <a:solidFill>
                  <a:schemeClr val="bg1"/>
                </a:solidFill>
                <a:latin typeface="Calibri" pitchFamily="34" charset="0"/>
              </a:rPr>
              <a:t>Information</a:t>
            </a:r>
          </a:p>
        </p:txBody>
      </p:sp>
      <p:sp>
        <p:nvSpPr>
          <p:cNvPr id="15367" name="TextBox 6"/>
          <p:cNvSpPr txBox="1">
            <a:spLocks noChangeArrowheads="1"/>
          </p:cNvSpPr>
          <p:nvPr/>
        </p:nvSpPr>
        <p:spPr bwMode="auto">
          <a:xfrm>
            <a:off x="2209800" y="3581400"/>
            <a:ext cx="1600200" cy="369888"/>
          </a:xfrm>
          <a:prstGeom prst="rect">
            <a:avLst/>
          </a:prstGeom>
          <a:noFill/>
          <a:ln w="9525">
            <a:noFill/>
            <a:miter lim="800000"/>
            <a:headEnd/>
            <a:tailEnd/>
          </a:ln>
        </p:spPr>
        <p:txBody>
          <a:bodyPr>
            <a:spAutoFit/>
          </a:bodyPr>
          <a:lstStyle/>
          <a:p>
            <a:r>
              <a:rPr lang="en-US" dirty="0">
                <a:solidFill>
                  <a:schemeClr val="bg1"/>
                </a:solidFill>
                <a:latin typeface="Calibri" pitchFamily="34" charset="0"/>
              </a:rPr>
              <a:t>Knowledge</a:t>
            </a:r>
          </a:p>
        </p:txBody>
      </p:sp>
      <p:sp>
        <p:nvSpPr>
          <p:cNvPr id="15368" name="TextBox 7"/>
          <p:cNvSpPr txBox="1">
            <a:spLocks noChangeArrowheads="1"/>
          </p:cNvSpPr>
          <p:nvPr/>
        </p:nvSpPr>
        <p:spPr bwMode="auto">
          <a:xfrm>
            <a:off x="2362200" y="2743200"/>
            <a:ext cx="1066800" cy="369888"/>
          </a:xfrm>
          <a:prstGeom prst="rect">
            <a:avLst/>
          </a:prstGeom>
          <a:noFill/>
          <a:ln w="9525">
            <a:noFill/>
            <a:miter lim="800000"/>
            <a:headEnd/>
            <a:tailEnd/>
          </a:ln>
        </p:spPr>
        <p:txBody>
          <a:bodyPr>
            <a:spAutoFit/>
          </a:bodyPr>
          <a:lstStyle/>
          <a:p>
            <a:r>
              <a:rPr lang="en-US" dirty="0">
                <a:solidFill>
                  <a:schemeClr val="bg1"/>
                </a:solidFill>
                <a:latin typeface="Calibri" pitchFamily="34" charset="0"/>
              </a:rPr>
              <a:t>Wisdom</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ttp://hortonworks.com/wp-content/uploads/2012/05/bigdata_diagram.png"/>
          <p:cNvPicPr>
            <a:picLocks noChangeAspect="1" noChangeArrowheads="1"/>
          </p:cNvPicPr>
          <p:nvPr/>
        </p:nvPicPr>
        <p:blipFill>
          <a:blip r:embed="rId3"/>
          <a:srcRect t="12000" r="72" b="5333"/>
          <a:stretch>
            <a:fillRect/>
          </a:stretch>
        </p:blipFill>
        <p:spPr bwMode="auto">
          <a:xfrm>
            <a:off x="533400" y="1295400"/>
            <a:ext cx="8077200" cy="4724400"/>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A4C4B-A1B0-4150-A54F-2703917FB0CF}"/>
              </a:ext>
            </a:extLst>
          </p:cNvPr>
          <p:cNvSpPr>
            <a:spLocks noGrp="1"/>
          </p:cNvSpPr>
          <p:nvPr>
            <p:ph type="title"/>
          </p:nvPr>
        </p:nvSpPr>
        <p:spPr/>
        <p:txBody>
          <a:bodyPr/>
          <a:lstStyle/>
          <a:p>
            <a:r>
              <a:rPr lang="en-US" dirty="0"/>
              <a:t>Introduction to Hadoop </a:t>
            </a:r>
          </a:p>
        </p:txBody>
      </p:sp>
      <p:sp>
        <p:nvSpPr>
          <p:cNvPr id="3" name="Text Placeholder 2">
            <a:extLst>
              <a:ext uri="{FF2B5EF4-FFF2-40B4-BE49-F238E27FC236}">
                <a16:creationId xmlns:a16="http://schemas.microsoft.com/office/drawing/2014/main" id="{27A827D1-EFDC-4631-88FD-264FAA1CC7E3}"/>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59638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6C07EF5965D67418381B8EE023AA3C8" ma:contentTypeVersion="4" ma:contentTypeDescription="Create a new document." ma:contentTypeScope="" ma:versionID="3ab164b4e7c9088c53ae3988b9da877d">
  <xsd:schema xmlns:xsd="http://www.w3.org/2001/XMLSchema" xmlns:xs="http://www.w3.org/2001/XMLSchema" xmlns:p="http://schemas.microsoft.com/office/2006/metadata/properties" xmlns:ns2="e8b82336-c7a5-44d1-b404-2496331212c9" targetNamespace="http://schemas.microsoft.com/office/2006/metadata/properties" ma:root="true" ma:fieldsID="6f7d45fdf937bea7a49b29c20b850a7f" ns2:_="">
    <xsd:import namespace="e8b82336-c7a5-44d1-b404-2496331212c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8b82336-c7a5-44d1-b404-2496331212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E65B03B-4D86-4515-AAD4-33A09EEFFC5A}">
  <ds:schemaRefs>
    <ds:schemaRef ds:uri="http://schemas.microsoft.com/sharepoint/v3/contenttype/forms"/>
  </ds:schemaRefs>
</ds:datastoreItem>
</file>

<file path=customXml/itemProps2.xml><?xml version="1.0" encoding="utf-8"?>
<ds:datastoreItem xmlns:ds="http://schemas.openxmlformats.org/officeDocument/2006/customXml" ds:itemID="{8E94A758-F634-41D0-8434-DA298F41EE8C}"/>
</file>

<file path=customXml/itemProps3.xml><?xml version="1.0" encoding="utf-8"?>
<ds:datastoreItem xmlns:ds="http://schemas.openxmlformats.org/officeDocument/2006/customXml" ds:itemID="{6E761886-EDA4-4348-A50A-A01A63B26805}">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135</TotalTime>
  <Words>1001</Words>
  <Application>Microsoft Office PowerPoint</Application>
  <PresentationFormat>On-screen Show (4:3)</PresentationFormat>
  <Paragraphs>74</Paragraphs>
  <Slides>24</Slides>
  <Notes>6</Notes>
  <HiddenSlides>0</HiddenSlides>
  <MMClips>2</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24</vt:i4>
      </vt:variant>
    </vt:vector>
  </HeadingPairs>
  <TitlesOfParts>
    <vt:vector size="32" baseType="lpstr">
      <vt:lpstr>Arial</vt:lpstr>
      <vt:lpstr>Bookman Old Style</vt:lpstr>
      <vt:lpstr>Calibri</vt:lpstr>
      <vt:lpstr>Times New Roman</vt:lpstr>
      <vt:lpstr>Wingdings</vt:lpstr>
      <vt:lpstr>Wingdings 2</vt:lpstr>
      <vt:lpstr>Office Theme</vt:lpstr>
      <vt:lpstr>Picture</vt:lpstr>
      <vt:lpstr>Module 1-Introduction to Big Data &amp; Hadoop </vt:lpstr>
      <vt:lpstr>Introduction to Big Data</vt:lpstr>
      <vt:lpstr>Outline</vt:lpstr>
      <vt:lpstr>Big Data Definition</vt:lpstr>
      <vt:lpstr>Big Data Characteristics (4Vs)</vt:lpstr>
      <vt:lpstr>PowerPoint Presentation</vt:lpstr>
      <vt:lpstr>Why Big Data Mining???</vt:lpstr>
      <vt:lpstr>PowerPoint Presentation</vt:lpstr>
      <vt:lpstr>Introduction to Hadoop </vt:lpstr>
      <vt:lpstr>Core Components of HADOOP</vt:lpstr>
      <vt:lpstr>  </vt:lpstr>
      <vt:lpstr>High Level Hadoop Architecture</vt:lpstr>
      <vt:lpstr>Hadoop Distributed File System</vt:lpstr>
      <vt:lpstr>Hadoop Core Component 2</vt:lpstr>
      <vt:lpstr>MapReduce (Hadoop’s computation engine)</vt:lpstr>
      <vt:lpstr>Core Components of Hadoop with other services</vt:lpstr>
      <vt:lpstr>Hadoop Ecosystem</vt:lpstr>
      <vt:lpstr>Hadoop Ecosystem</vt:lpstr>
      <vt:lpstr>Hadoop Ecosystem</vt:lpstr>
      <vt:lpstr>Hadoop Ecosystem</vt:lpstr>
      <vt:lpstr>Hadoop Ecosystem</vt:lpstr>
      <vt:lpstr>PowerPoint Presentation</vt:lpstr>
      <vt:lpstr>Quiz Time</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Analytics Hadoop- Lec2</dc:title>
  <dc:creator>Pankaj Vanwari</dc:creator>
  <cp:lastModifiedBy>Pankaj Vanwari</cp:lastModifiedBy>
  <cp:revision>24</cp:revision>
  <dcterms:created xsi:type="dcterms:W3CDTF">2020-07-23T21:22:49Z</dcterms:created>
  <dcterms:modified xsi:type="dcterms:W3CDTF">2024-08-05T05:18:15Z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0x0101005F49DA6B423D6B4EA69DC3BDFB03C2AB</vt:lpwstr>
  </property>
</Properties>
</file>

<file path=docProps/thumbnail.jpeg>
</file>